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9"/>
  </p:notesMasterIdLst>
  <p:sldIdLst>
    <p:sldId id="256" r:id="rId5"/>
    <p:sldId id="319" r:id="rId6"/>
    <p:sldId id="333" r:id="rId7"/>
    <p:sldId id="341" r:id="rId8"/>
    <p:sldId id="346" r:id="rId9"/>
    <p:sldId id="342" r:id="rId10"/>
    <p:sldId id="310" r:id="rId11"/>
    <p:sldId id="311" r:id="rId12"/>
    <p:sldId id="312" r:id="rId13"/>
    <p:sldId id="336" r:id="rId14"/>
    <p:sldId id="347" r:id="rId15"/>
    <p:sldId id="331" r:id="rId16"/>
    <p:sldId id="343" r:id="rId17"/>
    <p:sldId id="348" r:id="rId18"/>
    <p:sldId id="334" r:id="rId19"/>
    <p:sldId id="335" r:id="rId20"/>
    <p:sldId id="337" r:id="rId21"/>
    <p:sldId id="267" r:id="rId22"/>
    <p:sldId id="338" r:id="rId23"/>
    <p:sldId id="349" r:id="rId24"/>
    <p:sldId id="339" r:id="rId25"/>
    <p:sldId id="340" r:id="rId26"/>
    <p:sldId id="316" r:id="rId27"/>
    <p:sldId id="351" r:id="rId28"/>
  </p:sldIdLst>
  <p:sldSz cx="9144000" cy="5143500" type="screen16x9"/>
  <p:notesSz cx="6858000" cy="9144000"/>
  <p:embeddedFontLst>
    <p:embeddedFont>
      <p:font typeface="Abel" panose="02000506030000020004" pitchFamily="2" charset="0"/>
      <p:regular r:id="rId30"/>
    </p:embeddedFont>
    <p:embeddedFont>
      <p:font typeface="Arial Bold" panose="020B0704020202020204" pitchFamily="34" charset="0"/>
      <p:bold r:id="rId31"/>
    </p:embeddedFont>
    <p:embeddedFont>
      <p:font typeface="Share Tech" panose="020B060402020202020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6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94884" autoAdjust="0"/>
  </p:normalViewPr>
  <p:slideViewPr>
    <p:cSldViewPr snapToGrid="0">
      <p:cViewPr varScale="1">
        <p:scale>
          <a:sx n="143" d="100"/>
          <a:sy n="143" d="100"/>
        </p:scale>
        <p:origin x="1374" y="126"/>
      </p:cViewPr>
      <p:guideLst>
        <p:guide orient="horz" pos="56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2d20e6a94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2d20e6a94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2d20e6a94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2d20e6a94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2d20e6a94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2d20e6a94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2d20e6a94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2d20e6a94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4e7c5a600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4e7c5a60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2d20e6a94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2d20e6a94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2d20e6a94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2d20e6a94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2d20e6a94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2d20e6a94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2d20e6a94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2d20e6a94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79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2d20e6a94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2d20e6a94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2d20e6a94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2d20e6a94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2d20e6a94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2d20e6a94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2d20e6a94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2d20e6a94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2d20e6a94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2d20e6a94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331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2d20e6a94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2d20e6a94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542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2d20e6a94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2d20e6a94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057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2d20e6a94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2d20e6a94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34350" y="420225"/>
            <a:ext cx="4416900" cy="1785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30675" y="2337913"/>
            <a:ext cx="3852300" cy="461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5981700" y="-13963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466050" y="3657575"/>
            <a:ext cx="2909400" cy="2909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1542450" y="3501600"/>
            <a:ext cx="3161100" cy="31611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hasCustomPrompt="1"/>
          </p:nvPr>
        </p:nvSpPr>
        <p:spPr>
          <a:xfrm>
            <a:off x="1234935" y="1602638"/>
            <a:ext cx="1234500" cy="110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6" name="Google Shape;16;p3"/>
          <p:cNvSpPr txBox="1">
            <a:spLocks noGrp="1"/>
          </p:cNvSpPr>
          <p:nvPr>
            <p:ph type="subTitle" idx="1"/>
          </p:nvPr>
        </p:nvSpPr>
        <p:spPr>
          <a:xfrm>
            <a:off x="713401" y="3936588"/>
            <a:ext cx="2420100" cy="66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b="1"/>
            </a:lvl2pPr>
            <a:lvl3pPr lvl="2" rtl="0">
              <a:lnSpc>
                <a:spcPct val="100000"/>
              </a:lnSpc>
              <a:spcBef>
                <a:spcPts val="0"/>
              </a:spcBef>
              <a:spcAft>
                <a:spcPts val="0"/>
              </a:spcAft>
              <a:buNone/>
              <a:defRPr sz="1600" b="1"/>
            </a:lvl3pPr>
            <a:lvl4pPr lvl="3" rtl="0">
              <a:lnSpc>
                <a:spcPct val="100000"/>
              </a:lnSpc>
              <a:spcBef>
                <a:spcPts val="0"/>
              </a:spcBef>
              <a:spcAft>
                <a:spcPts val="0"/>
              </a:spcAft>
              <a:buNone/>
              <a:defRPr sz="1600" b="1"/>
            </a:lvl4pPr>
            <a:lvl5pPr lvl="4" rtl="0">
              <a:lnSpc>
                <a:spcPct val="100000"/>
              </a:lnSpc>
              <a:spcBef>
                <a:spcPts val="0"/>
              </a:spcBef>
              <a:spcAft>
                <a:spcPts val="0"/>
              </a:spcAft>
              <a:buNone/>
              <a:defRPr sz="1600" b="1"/>
            </a:lvl5pPr>
            <a:lvl6pPr lvl="5" rtl="0">
              <a:lnSpc>
                <a:spcPct val="100000"/>
              </a:lnSpc>
              <a:spcBef>
                <a:spcPts val="0"/>
              </a:spcBef>
              <a:spcAft>
                <a:spcPts val="0"/>
              </a:spcAft>
              <a:buNone/>
              <a:defRPr sz="1600" b="1"/>
            </a:lvl6pPr>
            <a:lvl7pPr lvl="6" rtl="0">
              <a:lnSpc>
                <a:spcPct val="100000"/>
              </a:lnSpc>
              <a:spcBef>
                <a:spcPts val="0"/>
              </a:spcBef>
              <a:spcAft>
                <a:spcPts val="0"/>
              </a:spcAft>
              <a:buNone/>
              <a:defRPr sz="1600" b="1"/>
            </a:lvl7pPr>
            <a:lvl8pPr lvl="7" rtl="0">
              <a:lnSpc>
                <a:spcPct val="100000"/>
              </a:lnSpc>
              <a:spcBef>
                <a:spcPts val="0"/>
              </a:spcBef>
              <a:spcAft>
                <a:spcPts val="0"/>
              </a:spcAft>
              <a:buNone/>
              <a:defRPr sz="1600" b="1"/>
            </a:lvl8pPr>
            <a:lvl9pPr lvl="8" rtl="0">
              <a:lnSpc>
                <a:spcPct val="100000"/>
              </a:lnSpc>
              <a:spcBef>
                <a:spcPts val="0"/>
              </a:spcBef>
              <a:spcAft>
                <a:spcPts val="0"/>
              </a:spcAft>
              <a:buNone/>
              <a:defRPr sz="1600" b="1"/>
            </a:lvl9pPr>
          </a:lstStyle>
          <a:p>
            <a:endParaRPr/>
          </a:p>
        </p:txBody>
      </p:sp>
      <p:sp>
        <p:nvSpPr>
          <p:cNvPr id="17" name="Google Shape;17;p3"/>
          <p:cNvSpPr txBox="1">
            <a:spLocks noGrp="1"/>
          </p:cNvSpPr>
          <p:nvPr>
            <p:ph type="title" idx="2"/>
          </p:nvPr>
        </p:nvSpPr>
        <p:spPr>
          <a:xfrm>
            <a:off x="713400" y="2848038"/>
            <a:ext cx="4492200" cy="800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8" name="Google Shape;18;p3"/>
          <p:cNvGrpSpPr/>
          <p:nvPr/>
        </p:nvGrpSpPr>
        <p:grpSpPr>
          <a:xfrm>
            <a:off x="476375" y="464863"/>
            <a:ext cx="987245" cy="256500"/>
            <a:chOff x="713275" y="4065425"/>
            <a:chExt cx="987245" cy="256500"/>
          </a:xfrm>
        </p:grpSpPr>
        <p:sp>
          <p:nvSpPr>
            <p:cNvPr id="19" name="Google Shape;19;p3"/>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1012125" y="397400"/>
            <a:ext cx="2811000" cy="923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257"/>
        <p:cNvGrpSpPr/>
        <p:nvPr/>
      </p:nvGrpSpPr>
      <p:grpSpPr>
        <a:xfrm>
          <a:off x="0" y="0"/>
          <a:ext cx="0" cy="0"/>
          <a:chOff x="0" y="0"/>
          <a:chExt cx="0" cy="0"/>
        </a:xfrm>
      </p:grpSpPr>
      <p:sp>
        <p:nvSpPr>
          <p:cNvPr id="258" name="Google Shape;258;p27"/>
          <p:cNvSpPr/>
          <p:nvPr/>
        </p:nvSpPr>
        <p:spPr>
          <a:xfrm>
            <a:off x="1712850" y="-364115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259"/>
        <p:cNvGrpSpPr/>
        <p:nvPr/>
      </p:nvGrpSpPr>
      <p:grpSpPr>
        <a:xfrm>
          <a:off x="0" y="0"/>
          <a:ext cx="0" cy="0"/>
          <a:chOff x="0" y="0"/>
          <a:chExt cx="0" cy="0"/>
        </a:xfrm>
      </p:grpSpPr>
      <p:sp>
        <p:nvSpPr>
          <p:cNvPr id="260" name="Google Shape;260;p28"/>
          <p:cNvSpPr/>
          <p:nvPr/>
        </p:nvSpPr>
        <p:spPr>
          <a:xfrm>
            <a:off x="5445675" y="16561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2345775" y="-23633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8"/>
          <p:cNvGrpSpPr/>
          <p:nvPr/>
        </p:nvGrpSpPr>
        <p:grpSpPr>
          <a:xfrm rot="10800000" flipH="1">
            <a:off x="-28950" y="4604104"/>
            <a:ext cx="6791775" cy="567596"/>
            <a:chOff x="279125" y="-193646"/>
            <a:chExt cx="6791775" cy="567596"/>
          </a:xfrm>
        </p:grpSpPr>
        <p:cxnSp>
          <p:nvCxnSpPr>
            <p:cNvPr id="263" name="Google Shape;263;p28"/>
            <p:cNvCxnSpPr/>
            <p:nvPr/>
          </p:nvCxnSpPr>
          <p:spPr>
            <a:xfrm>
              <a:off x="279125" y="-193646"/>
              <a:ext cx="564000" cy="564000"/>
            </a:xfrm>
            <a:prstGeom prst="straightConnector1">
              <a:avLst/>
            </a:prstGeom>
            <a:noFill/>
            <a:ln w="9525" cap="flat" cmpd="sng">
              <a:solidFill>
                <a:schemeClr val="accent2"/>
              </a:solidFill>
              <a:prstDash val="solid"/>
              <a:round/>
              <a:headEnd type="none" w="med" len="med"/>
              <a:tailEnd type="none" w="med" len="med"/>
            </a:ln>
          </p:spPr>
        </p:cxnSp>
        <p:cxnSp>
          <p:nvCxnSpPr>
            <p:cNvPr id="264" name="Google Shape;264;p28"/>
            <p:cNvCxnSpPr/>
            <p:nvPr/>
          </p:nvCxnSpPr>
          <p:spPr>
            <a:xfrm>
              <a:off x="839600" y="373950"/>
              <a:ext cx="6231300" cy="0"/>
            </a:xfrm>
            <a:prstGeom prst="straightConnector1">
              <a:avLst/>
            </a:prstGeom>
            <a:noFill/>
            <a:ln w="9525" cap="flat" cmpd="sng">
              <a:solidFill>
                <a:schemeClr val="accent2"/>
              </a:solidFill>
              <a:prstDash val="solid"/>
              <a:round/>
              <a:headEnd type="none" w="med" len="med"/>
              <a:tailEnd type="oval" w="med" len="med"/>
            </a:ln>
          </p:spPr>
        </p:cxnSp>
      </p:grpSp>
      <p:grpSp>
        <p:nvGrpSpPr>
          <p:cNvPr id="265" name="Google Shape;265;p28"/>
          <p:cNvGrpSpPr/>
          <p:nvPr/>
        </p:nvGrpSpPr>
        <p:grpSpPr>
          <a:xfrm flipH="1">
            <a:off x="2361825" y="-14671"/>
            <a:ext cx="6791775" cy="567596"/>
            <a:chOff x="279125" y="-193646"/>
            <a:chExt cx="6791775" cy="567596"/>
          </a:xfrm>
        </p:grpSpPr>
        <p:cxnSp>
          <p:nvCxnSpPr>
            <p:cNvPr id="266" name="Google Shape;266;p28"/>
            <p:cNvCxnSpPr/>
            <p:nvPr/>
          </p:nvCxnSpPr>
          <p:spPr>
            <a:xfrm>
              <a:off x="279125" y="-193646"/>
              <a:ext cx="564000" cy="564000"/>
            </a:xfrm>
            <a:prstGeom prst="straightConnector1">
              <a:avLst/>
            </a:prstGeom>
            <a:noFill/>
            <a:ln w="9525" cap="flat" cmpd="sng">
              <a:solidFill>
                <a:schemeClr val="accent2"/>
              </a:solidFill>
              <a:prstDash val="solid"/>
              <a:round/>
              <a:headEnd type="none" w="med" len="med"/>
              <a:tailEnd type="none" w="med" len="med"/>
            </a:ln>
          </p:spPr>
        </p:cxnSp>
        <p:cxnSp>
          <p:nvCxnSpPr>
            <p:cNvPr id="267" name="Google Shape;267;p28"/>
            <p:cNvCxnSpPr/>
            <p:nvPr/>
          </p:nvCxnSpPr>
          <p:spPr>
            <a:xfrm>
              <a:off x="839600" y="373950"/>
              <a:ext cx="6231300" cy="0"/>
            </a:xfrm>
            <a:prstGeom prst="straightConnector1">
              <a:avLst/>
            </a:prstGeom>
            <a:noFill/>
            <a:ln w="9525" cap="flat" cmpd="sng">
              <a:solidFill>
                <a:schemeClr val="accent2"/>
              </a:solidFill>
              <a:prstDash val="solid"/>
              <a:round/>
              <a:headEnd type="none" w="med" len="med"/>
              <a:tailEnd type="oval" w="med" len="med"/>
            </a:ln>
          </p:spPr>
        </p:cxnSp>
      </p:grpSp>
      <p:grpSp>
        <p:nvGrpSpPr>
          <p:cNvPr id="268" name="Google Shape;268;p28"/>
          <p:cNvGrpSpPr/>
          <p:nvPr/>
        </p:nvGrpSpPr>
        <p:grpSpPr>
          <a:xfrm rot="5400000">
            <a:off x="8131265" y="1121612"/>
            <a:ext cx="987245" cy="256500"/>
            <a:chOff x="713275" y="4065425"/>
            <a:chExt cx="987245" cy="256500"/>
          </a:xfrm>
        </p:grpSpPr>
        <p:sp>
          <p:nvSpPr>
            <p:cNvPr id="269" name="Google Shape;269;p28"/>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8"/>
          <p:cNvGrpSpPr/>
          <p:nvPr/>
        </p:nvGrpSpPr>
        <p:grpSpPr>
          <a:xfrm rot="5400000">
            <a:off x="25490" y="3765388"/>
            <a:ext cx="987245" cy="256500"/>
            <a:chOff x="713275" y="4065425"/>
            <a:chExt cx="987245" cy="256500"/>
          </a:xfrm>
        </p:grpSpPr>
        <p:sp>
          <p:nvSpPr>
            <p:cNvPr id="273" name="Google Shape;273;p28"/>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1"/>
            </a:gs>
            <a:gs pos="100000">
              <a:schemeClr val="dk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400" y="445025"/>
            <a:ext cx="7717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panose="00000500000000000000"/>
              <a:buNone/>
              <a:defRPr sz="2800" b="1">
                <a:solidFill>
                  <a:schemeClr val="lt1"/>
                </a:solidFill>
                <a:latin typeface="Share Tech" panose="00000500000000000000"/>
                <a:ea typeface="Share Tech" panose="00000500000000000000"/>
                <a:cs typeface="Share Tech" panose="00000500000000000000"/>
                <a:sym typeface="Share Tech" panose="00000500000000000000"/>
              </a:defRPr>
            </a:lvl1pPr>
            <a:lvl2pPr lvl="1">
              <a:spcBef>
                <a:spcPts val="0"/>
              </a:spcBef>
              <a:spcAft>
                <a:spcPts val="0"/>
              </a:spcAft>
              <a:buClr>
                <a:schemeClr val="lt1"/>
              </a:buClr>
              <a:buSzPts val="2800"/>
              <a:buFont typeface="Share Tech" panose="00000500000000000000"/>
              <a:buNone/>
              <a:defRPr sz="2800" b="1">
                <a:solidFill>
                  <a:schemeClr val="lt1"/>
                </a:solidFill>
                <a:latin typeface="Share Tech" panose="00000500000000000000"/>
                <a:ea typeface="Share Tech" panose="00000500000000000000"/>
                <a:cs typeface="Share Tech" panose="00000500000000000000"/>
                <a:sym typeface="Share Tech" panose="00000500000000000000"/>
              </a:defRPr>
            </a:lvl2pPr>
            <a:lvl3pPr lvl="2">
              <a:spcBef>
                <a:spcPts val="0"/>
              </a:spcBef>
              <a:spcAft>
                <a:spcPts val="0"/>
              </a:spcAft>
              <a:buClr>
                <a:schemeClr val="lt1"/>
              </a:buClr>
              <a:buSzPts val="2800"/>
              <a:buFont typeface="Share Tech" panose="00000500000000000000"/>
              <a:buNone/>
              <a:defRPr sz="2800" b="1">
                <a:solidFill>
                  <a:schemeClr val="lt1"/>
                </a:solidFill>
                <a:latin typeface="Share Tech" panose="00000500000000000000"/>
                <a:ea typeface="Share Tech" panose="00000500000000000000"/>
                <a:cs typeface="Share Tech" panose="00000500000000000000"/>
                <a:sym typeface="Share Tech" panose="00000500000000000000"/>
              </a:defRPr>
            </a:lvl3pPr>
            <a:lvl4pPr lvl="3">
              <a:spcBef>
                <a:spcPts val="0"/>
              </a:spcBef>
              <a:spcAft>
                <a:spcPts val="0"/>
              </a:spcAft>
              <a:buClr>
                <a:schemeClr val="lt1"/>
              </a:buClr>
              <a:buSzPts val="2800"/>
              <a:buFont typeface="Share Tech" panose="00000500000000000000"/>
              <a:buNone/>
              <a:defRPr sz="2800" b="1">
                <a:solidFill>
                  <a:schemeClr val="lt1"/>
                </a:solidFill>
                <a:latin typeface="Share Tech" panose="00000500000000000000"/>
                <a:ea typeface="Share Tech" panose="00000500000000000000"/>
                <a:cs typeface="Share Tech" panose="00000500000000000000"/>
                <a:sym typeface="Share Tech" panose="00000500000000000000"/>
              </a:defRPr>
            </a:lvl4pPr>
            <a:lvl5pPr lvl="4">
              <a:spcBef>
                <a:spcPts val="0"/>
              </a:spcBef>
              <a:spcAft>
                <a:spcPts val="0"/>
              </a:spcAft>
              <a:buClr>
                <a:schemeClr val="lt1"/>
              </a:buClr>
              <a:buSzPts val="2800"/>
              <a:buFont typeface="Share Tech" panose="00000500000000000000"/>
              <a:buNone/>
              <a:defRPr sz="2800" b="1">
                <a:solidFill>
                  <a:schemeClr val="lt1"/>
                </a:solidFill>
                <a:latin typeface="Share Tech" panose="00000500000000000000"/>
                <a:ea typeface="Share Tech" panose="00000500000000000000"/>
                <a:cs typeface="Share Tech" panose="00000500000000000000"/>
                <a:sym typeface="Share Tech" panose="00000500000000000000"/>
              </a:defRPr>
            </a:lvl5pPr>
            <a:lvl6pPr lvl="5">
              <a:spcBef>
                <a:spcPts val="0"/>
              </a:spcBef>
              <a:spcAft>
                <a:spcPts val="0"/>
              </a:spcAft>
              <a:buClr>
                <a:schemeClr val="lt1"/>
              </a:buClr>
              <a:buSzPts val="2800"/>
              <a:buFont typeface="Share Tech" panose="00000500000000000000"/>
              <a:buNone/>
              <a:defRPr sz="2800" b="1">
                <a:solidFill>
                  <a:schemeClr val="lt1"/>
                </a:solidFill>
                <a:latin typeface="Share Tech" panose="00000500000000000000"/>
                <a:ea typeface="Share Tech" panose="00000500000000000000"/>
                <a:cs typeface="Share Tech" panose="00000500000000000000"/>
                <a:sym typeface="Share Tech" panose="00000500000000000000"/>
              </a:defRPr>
            </a:lvl6pPr>
            <a:lvl7pPr lvl="6">
              <a:spcBef>
                <a:spcPts val="0"/>
              </a:spcBef>
              <a:spcAft>
                <a:spcPts val="0"/>
              </a:spcAft>
              <a:buClr>
                <a:schemeClr val="lt1"/>
              </a:buClr>
              <a:buSzPts val="2800"/>
              <a:buFont typeface="Share Tech" panose="00000500000000000000"/>
              <a:buNone/>
              <a:defRPr sz="2800" b="1">
                <a:solidFill>
                  <a:schemeClr val="lt1"/>
                </a:solidFill>
                <a:latin typeface="Share Tech" panose="00000500000000000000"/>
                <a:ea typeface="Share Tech" panose="00000500000000000000"/>
                <a:cs typeface="Share Tech" panose="00000500000000000000"/>
                <a:sym typeface="Share Tech" panose="00000500000000000000"/>
              </a:defRPr>
            </a:lvl7pPr>
            <a:lvl8pPr lvl="7">
              <a:spcBef>
                <a:spcPts val="0"/>
              </a:spcBef>
              <a:spcAft>
                <a:spcPts val="0"/>
              </a:spcAft>
              <a:buClr>
                <a:schemeClr val="lt1"/>
              </a:buClr>
              <a:buSzPts val="2800"/>
              <a:buFont typeface="Share Tech" panose="00000500000000000000"/>
              <a:buNone/>
              <a:defRPr sz="2800" b="1">
                <a:solidFill>
                  <a:schemeClr val="lt1"/>
                </a:solidFill>
                <a:latin typeface="Share Tech" panose="00000500000000000000"/>
                <a:ea typeface="Share Tech" panose="00000500000000000000"/>
                <a:cs typeface="Share Tech" panose="00000500000000000000"/>
                <a:sym typeface="Share Tech" panose="00000500000000000000"/>
              </a:defRPr>
            </a:lvl8pPr>
            <a:lvl9pPr lvl="8">
              <a:spcBef>
                <a:spcPts val="0"/>
              </a:spcBef>
              <a:spcAft>
                <a:spcPts val="0"/>
              </a:spcAft>
              <a:buClr>
                <a:schemeClr val="lt1"/>
              </a:buClr>
              <a:buSzPts val="2800"/>
              <a:buFont typeface="Share Tech" panose="00000500000000000000"/>
              <a:buNone/>
              <a:defRPr sz="2800" b="1">
                <a:solidFill>
                  <a:schemeClr val="lt1"/>
                </a:solidFill>
                <a:latin typeface="Share Tech" panose="00000500000000000000"/>
                <a:ea typeface="Share Tech" panose="00000500000000000000"/>
                <a:cs typeface="Share Tech" panose="00000500000000000000"/>
                <a:sym typeface="Share Tech" panose="00000500000000000000"/>
              </a:defRPr>
            </a:lvl9pPr>
          </a:lstStyle>
          <a:p>
            <a:endParaRPr/>
          </a:p>
        </p:txBody>
      </p:sp>
      <p:sp>
        <p:nvSpPr>
          <p:cNvPr id="7" name="Google Shape;7;p1"/>
          <p:cNvSpPr txBox="1">
            <a:spLocks noGrp="1"/>
          </p:cNvSpPr>
          <p:nvPr>
            <p:ph type="body" idx="1"/>
          </p:nvPr>
        </p:nvSpPr>
        <p:spPr>
          <a:xfrm>
            <a:off x="713400" y="1152475"/>
            <a:ext cx="77172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bel" panose="02000506030000020004"/>
              <a:buChar char="●"/>
              <a:defRPr sz="1800">
                <a:solidFill>
                  <a:schemeClr val="lt1"/>
                </a:solidFill>
                <a:latin typeface="Abel" panose="02000506030000020004"/>
                <a:ea typeface="Abel" panose="02000506030000020004"/>
                <a:cs typeface="Abel" panose="02000506030000020004"/>
                <a:sym typeface="Abel" panose="02000506030000020004"/>
              </a:defRPr>
            </a:lvl1pPr>
            <a:lvl2pPr marL="914400" lvl="1" indent="-317500">
              <a:lnSpc>
                <a:spcPct val="100000"/>
              </a:lnSpc>
              <a:spcBef>
                <a:spcPts val="0"/>
              </a:spcBef>
              <a:spcAft>
                <a:spcPts val="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2pPr>
            <a:lvl3pPr marL="1371600" lvl="2" indent="-317500">
              <a:lnSpc>
                <a:spcPct val="100000"/>
              </a:lnSpc>
              <a:spcBef>
                <a:spcPts val="0"/>
              </a:spcBef>
              <a:spcAft>
                <a:spcPts val="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3pPr>
            <a:lvl4pPr marL="1828800" lvl="3" indent="-317500">
              <a:lnSpc>
                <a:spcPct val="100000"/>
              </a:lnSpc>
              <a:spcBef>
                <a:spcPts val="0"/>
              </a:spcBef>
              <a:spcAft>
                <a:spcPts val="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4pPr>
            <a:lvl5pPr marL="2286000" lvl="4" indent="-317500">
              <a:lnSpc>
                <a:spcPct val="100000"/>
              </a:lnSpc>
              <a:spcBef>
                <a:spcPts val="0"/>
              </a:spcBef>
              <a:spcAft>
                <a:spcPts val="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5pPr>
            <a:lvl6pPr marL="2743200" lvl="5" indent="-317500">
              <a:lnSpc>
                <a:spcPct val="100000"/>
              </a:lnSpc>
              <a:spcBef>
                <a:spcPts val="0"/>
              </a:spcBef>
              <a:spcAft>
                <a:spcPts val="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6pPr>
            <a:lvl7pPr marL="3200400" lvl="6" indent="-317500">
              <a:lnSpc>
                <a:spcPct val="100000"/>
              </a:lnSpc>
              <a:spcBef>
                <a:spcPts val="0"/>
              </a:spcBef>
              <a:spcAft>
                <a:spcPts val="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7pPr>
            <a:lvl8pPr marL="3657600" lvl="7" indent="-317500">
              <a:lnSpc>
                <a:spcPct val="100000"/>
              </a:lnSpc>
              <a:spcBef>
                <a:spcPts val="0"/>
              </a:spcBef>
              <a:spcAft>
                <a:spcPts val="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8pPr>
            <a:lvl9pPr marL="4114800" lvl="8" indent="-317500">
              <a:lnSpc>
                <a:spcPct val="100000"/>
              </a:lnSpc>
              <a:spcBef>
                <a:spcPts val="0"/>
              </a:spcBef>
              <a:spcAft>
                <a:spcPts val="0"/>
              </a:spcAft>
              <a:buClr>
                <a:schemeClr val="lt1"/>
              </a:buClr>
              <a:buSzPts val="1400"/>
              <a:buFont typeface="Abel" panose="02000506030000020004"/>
              <a:buChar char="■"/>
              <a:defRPr>
                <a:solidFill>
                  <a:schemeClr val="lt1"/>
                </a:solidFill>
                <a:latin typeface="Abel" panose="02000506030000020004"/>
                <a:ea typeface="Abel" panose="02000506030000020004"/>
                <a:cs typeface="Abel" panose="02000506030000020004"/>
                <a:sym typeface="Abel" panose="02000506030000020004"/>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dk2"/>
            </a:gs>
          </a:gsLst>
          <a:lin ang="2700006" scaled="0"/>
        </a:gradFill>
        <a:effectLst/>
      </p:bgPr>
    </p:bg>
    <p:spTree>
      <p:nvGrpSpPr>
        <p:cNvPr id="1" name="Shape 283"/>
        <p:cNvGrpSpPr/>
        <p:nvPr/>
      </p:nvGrpSpPr>
      <p:grpSpPr>
        <a:xfrm>
          <a:off x="0" y="0"/>
          <a:ext cx="0" cy="0"/>
          <a:chOff x="0" y="0"/>
          <a:chExt cx="0" cy="0"/>
        </a:xfrm>
      </p:grpSpPr>
      <p:pic>
        <p:nvPicPr>
          <p:cNvPr id="284" name="Google Shape;284;p31"/>
          <p:cNvPicPr preferRelativeResize="0"/>
          <p:nvPr/>
        </p:nvPicPr>
        <p:blipFill>
          <a:blip r:embed="rId3"/>
          <a:stretch>
            <a:fillRect/>
          </a:stretch>
        </p:blipFill>
        <p:spPr>
          <a:xfrm>
            <a:off x="3238149" y="1085150"/>
            <a:ext cx="5912400" cy="4064700"/>
          </a:xfrm>
          <a:prstGeom prst="snip2DiagRect">
            <a:avLst>
              <a:gd name="adj1" fmla="val 0"/>
              <a:gd name="adj2" fmla="val 16667"/>
            </a:avLst>
          </a:prstGeom>
          <a:noFill/>
          <a:ln>
            <a:noFill/>
          </a:ln>
        </p:spPr>
      </p:pic>
      <p:sp>
        <p:nvSpPr>
          <p:cNvPr id="285" name="Google Shape;285;p31"/>
          <p:cNvSpPr/>
          <p:nvPr/>
        </p:nvSpPr>
        <p:spPr>
          <a:xfrm>
            <a:off x="160739" y="481303"/>
            <a:ext cx="4264423" cy="1826814"/>
          </a:xfrm>
          <a:prstGeom prst="snip2DiagRect">
            <a:avLst>
              <a:gd name="adj1" fmla="val 0"/>
              <a:gd name="adj2" fmla="val 16667"/>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31"/>
          <p:cNvSpPr/>
          <p:nvPr/>
        </p:nvSpPr>
        <p:spPr>
          <a:xfrm>
            <a:off x="383558" y="789451"/>
            <a:ext cx="4562211" cy="1660073"/>
          </a:xfrm>
          <a:prstGeom prst="snip2DiagRect">
            <a:avLst>
              <a:gd name="adj1" fmla="val 0"/>
              <a:gd name="adj2" fmla="val 414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31"/>
          <p:cNvSpPr txBox="1">
            <a:spLocks noGrp="1"/>
          </p:cNvSpPr>
          <p:nvPr>
            <p:ph type="ctrTitle"/>
          </p:nvPr>
        </p:nvSpPr>
        <p:spPr>
          <a:xfrm>
            <a:off x="788693" y="494978"/>
            <a:ext cx="3971090" cy="2214355"/>
          </a:xfrm>
          <a:prstGeom prst="rect">
            <a:avLst/>
          </a:prstGeom>
        </p:spPr>
        <p:txBody>
          <a:bodyPr spcFirstLastPara="1" wrap="square" lIns="91425" tIns="91425" rIns="91425" bIns="91425" anchor="b" anchorCtr="0">
            <a:noAutofit/>
          </a:bodyPr>
          <a:lstStyle/>
          <a:p>
            <a:pPr lvl="0" algn="ctr"/>
            <a:br>
              <a:rPr lang="en-GB" sz="3200" dirty="0"/>
            </a:br>
            <a:br>
              <a:rPr lang="en-GB" sz="1800" dirty="0"/>
            </a:br>
            <a:br>
              <a:rPr lang="en-GB" sz="1800" dirty="0"/>
            </a:br>
            <a:endParaRPr sz="1800" dirty="0"/>
          </a:p>
        </p:txBody>
      </p:sp>
      <p:sp>
        <p:nvSpPr>
          <p:cNvPr id="288" name="Google Shape;288;p31"/>
          <p:cNvSpPr txBox="1">
            <a:spLocks noGrp="1"/>
          </p:cNvSpPr>
          <p:nvPr>
            <p:ph type="subTitle" idx="1"/>
          </p:nvPr>
        </p:nvSpPr>
        <p:spPr>
          <a:xfrm>
            <a:off x="-117886" y="1115895"/>
            <a:ext cx="5784248" cy="1200298"/>
          </a:xfrm>
          <a:prstGeom prst="rect">
            <a:avLst/>
          </a:prstGeom>
        </p:spPr>
        <p:txBody>
          <a:bodyPr spcFirstLastPara="1" wrap="square" lIns="91425" tIns="91425" rIns="91425" bIns="91425" anchor="t" anchorCtr="0">
            <a:spAutoFit/>
          </a:bodyPr>
          <a:lstStyle/>
          <a:p>
            <a:pPr marL="0" lvl="0" indent="0" rtl="0">
              <a:spcBef>
                <a:spcPts val="0"/>
              </a:spcBef>
              <a:spcAft>
                <a:spcPts val="0"/>
              </a:spcAft>
              <a:buNone/>
            </a:pPr>
            <a:r>
              <a:rPr lang="en-IN" sz="6600" b="1" dirty="0">
                <a:latin typeface="Share Tech" panose="00000500000000000000" charset="0"/>
              </a:rPr>
              <a:t>NEXUS-X</a:t>
            </a:r>
            <a:endParaRPr sz="6600" b="1" dirty="0">
              <a:latin typeface="Share Tech" panose="00000500000000000000" charset="0"/>
            </a:endParaRPr>
          </a:p>
        </p:txBody>
      </p:sp>
      <p:grpSp>
        <p:nvGrpSpPr>
          <p:cNvPr id="289" name="Google Shape;289;p31"/>
          <p:cNvGrpSpPr/>
          <p:nvPr/>
        </p:nvGrpSpPr>
        <p:grpSpPr>
          <a:xfrm>
            <a:off x="713275" y="3343925"/>
            <a:ext cx="987245" cy="256500"/>
            <a:chOff x="713275" y="4065425"/>
            <a:chExt cx="987245" cy="256500"/>
          </a:xfrm>
        </p:grpSpPr>
        <p:sp>
          <p:nvSpPr>
            <p:cNvPr id="290" name="Google Shape;290;p31"/>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31"/>
          <p:cNvGrpSpPr/>
          <p:nvPr/>
        </p:nvGrpSpPr>
        <p:grpSpPr>
          <a:xfrm>
            <a:off x="5330506" y="258"/>
            <a:ext cx="1728661" cy="837300"/>
            <a:chOff x="5205411" y="-75307"/>
            <a:chExt cx="1728661" cy="837300"/>
          </a:xfrm>
        </p:grpSpPr>
        <p:cxnSp>
          <p:nvCxnSpPr>
            <p:cNvPr id="297" name="Google Shape;297;p31"/>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298" name="Google Shape;298;p31"/>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299" name="Google Shape;299;p31"/>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grpSp>
        <p:nvGrpSpPr>
          <p:cNvPr id="300" name="Google Shape;300;p31"/>
          <p:cNvGrpSpPr/>
          <p:nvPr/>
        </p:nvGrpSpPr>
        <p:grpSpPr>
          <a:xfrm rot="10800000">
            <a:off x="1800332" y="4523524"/>
            <a:ext cx="1728661" cy="837300"/>
            <a:chOff x="5205411" y="-75307"/>
            <a:chExt cx="1728661" cy="837300"/>
          </a:xfrm>
        </p:grpSpPr>
        <p:cxnSp>
          <p:nvCxnSpPr>
            <p:cNvPr id="301" name="Google Shape;301;p31"/>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02" name="Google Shape;302;p31"/>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03" name="Google Shape;303;p31"/>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pic>
        <p:nvPicPr>
          <p:cNvPr id="2" name="Picture 1" descr="A person in a red shirt&#10;&#10;Description automatically generated">
            <a:extLst>
              <a:ext uri="{FF2B5EF4-FFF2-40B4-BE49-F238E27FC236}">
                <a16:creationId xmlns:a16="http://schemas.microsoft.com/office/drawing/2014/main" id="{849B42AA-305A-A853-A7A5-E25BA173215B}"/>
              </a:ext>
            </a:extLst>
          </p:cNvPr>
          <p:cNvPicPr>
            <a:picLocks noChangeAspect="1"/>
          </p:cNvPicPr>
          <p:nvPr/>
        </p:nvPicPr>
        <p:blipFill rotWithShape="1">
          <a:blip r:embed="rId4"/>
          <a:srcRect t="2711"/>
          <a:stretch>
            <a:fillRect/>
          </a:stretch>
        </p:blipFill>
        <p:spPr>
          <a:xfrm>
            <a:off x="745534" y="2655489"/>
            <a:ext cx="983835" cy="1210863"/>
          </a:xfrm>
          <a:prstGeom prst="rect">
            <a:avLst/>
          </a:prstGeom>
        </p:spPr>
      </p:pic>
      <p:sp>
        <p:nvSpPr>
          <p:cNvPr id="3" name="Google Shape;891;p54">
            <a:extLst>
              <a:ext uri="{FF2B5EF4-FFF2-40B4-BE49-F238E27FC236}">
                <a16:creationId xmlns:a16="http://schemas.microsoft.com/office/drawing/2014/main" id="{68EBBBE4-C6F0-96A1-090A-49F0AB1D7E38}"/>
              </a:ext>
            </a:extLst>
          </p:cNvPr>
          <p:cNvSpPr txBox="1">
            <a:spLocks/>
          </p:cNvSpPr>
          <p:nvPr/>
        </p:nvSpPr>
        <p:spPr>
          <a:xfrm>
            <a:off x="160739" y="3918244"/>
            <a:ext cx="2265000" cy="46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Abel" panose="02000506030000020004"/>
              <a:buNone/>
              <a:defRPr sz="1800" b="0" i="0" u="none" strike="noStrike" cap="none">
                <a:solidFill>
                  <a:schemeClr val="dk1"/>
                </a:solidFill>
                <a:latin typeface="Abel" panose="02000506030000020004"/>
                <a:ea typeface="Abel" panose="02000506030000020004"/>
                <a:cs typeface="Abel" panose="02000506030000020004"/>
                <a:sym typeface="Abel" panose="02000506030000020004"/>
              </a:defRPr>
            </a:lvl1pPr>
            <a:lvl2pPr marL="914400" marR="0" lvl="1" indent="-317500" algn="ctr" rtl="0">
              <a:lnSpc>
                <a:spcPct val="100000"/>
              </a:lnSpc>
              <a:spcBef>
                <a:spcPts val="0"/>
              </a:spcBef>
              <a:spcAft>
                <a:spcPts val="0"/>
              </a:spcAft>
              <a:buClr>
                <a:schemeClr val="lt1"/>
              </a:buClr>
              <a:buSzPts val="2800"/>
              <a:buFont typeface="Abel" panose="02000506030000020004"/>
              <a:buNone/>
              <a:defRPr sz="2800" b="0" i="0" u="none" strike="noStrike" cap="none">
                <a:solidFill>
                  <a:schemeClr val="lt1"/>
                </a:solidFill>
                <a:latin typeface="Abel" panose="02000506030000020004"/>
                <a:ea typeface="Abel" panose="02000506030000020004"/>
                <a:cs typeface="Abel" panose="02000506030000020004"/>
                <a:sym typeface="Abel" panose="02000506030000020004"/>
              </a:defRPr>
            </a:lvl2pPr>
            <a:lvl3pPr marL="1371600" marR="0" lvl="2" indent="-317500" algn="ctr" rtl="0">
              <a:lnSpc>
                <a:spcPct val="100000"/>
              </a:lnSpc>
              <a:spcBef>
                <a:spcPts val="0"/>
              </a:spcBef>
              <a:spcAft>
                <a:spcPts val="0"/>
              </a:spcAft>
              <a:buClr>
                <a:schemeClr val="lt1"/>
              </a:buClr>
              <a:buSzPts val="2800"/>
              <a:buFont typeface="Abel" panose="02000506030000020004"/>
              <a:buNone/>
              <a:defRPr sz="2800" b="0" i="0" u="none" strike="noStrike" cap="none">
                <a:solidFill>
                  <a:schemeClr val="lt1"/>
                </a:solidFill>
                <a:latin typeface="Abel" panose="02000506030000020004"/>
                <a:ea typeface="Abel" panose="02000506030000020004"/>
                <a:cs typeface="Abel" panose="02000506030000020004"/>
                <a:sym typeface="Abel" panose="02000506030000020004"/>
              </a:defRPr>
            </a:lvl3pPr>
            <a:lvl4pPr marL="1828800" marR="0" lvl="3" indent="-317500" algn="ctr" rtl="0">
              <a:lnSpc>
                <a:spcPct val="100000"/>
              </a:lnSpc>
              <a:spcBef>
                <a:spcPts val="0"/>
              </a:spcBef>
              <a:spcAft>
                <a:spcPts val="0"/>
              </a:spcAft>
              <a:buClr>
                <a:schemeClr val="lt1"/>
              </a:buClr>
              <a:buSzPts val="2800"/>
              <a:buFont typeface="Abel" panose="02000506030000020004"/>
              <a:buNone/>
              <a:defRPr sz="2800" b="0" i="0" u="none" strike="noStrike" cap="none">
                <a:solidFill>
                  <a:schemeClr val="lt1"/>
                </a:solidFill>
                <a:latin typeface="Abel" panose="02000506030000020004"/>
                <a:ea typeface="Abel" panose="02000506030000020004"/>
                <a:cs typeface="Abel" panose="02000506030000020004"/>
                <a:sym typeface="Abel" panose="02000506030000020004"/>
              </a:defRPr>
            </a:lvl4pPr>
            <a:lvl5pPr marL="2286000" marR="0" lvl="4" indent="-317500" algn="ctr" rtl="0">
              <a:lnSpc>
                <a:spcPct val="100000"/>
              </a:lnSpc>
              <a:spcBef>
                <a:spcPts val="0"/>
              </a:spcBef>
              <a:spcAft>
                <a:spcPts val="0"/>
              </a:spcAft>
              <a:buClr>
                <a:schemeClr val="lt1"/>
              </a:buClr>
              <a:buSzPts val="2800"/>
              <a:buFont typeface="Abel" panose="02000506030000020004"/>
              <a:buNone/>
              <a:defRPr sz="2800" b="0" i="0" u="none" strike="noStrike" cap="none">
                <a:solidFill>
                  <a:schemeClr val="lt1"/>
                </a:solidFill>
                <a:latin typeface="Abel" panose="02000506030000020004"/>
                <a:ea typeface="Abel" panose="02000506030000020004"/>
                <a:cs typeface="Abel" panose="02000506030000020004"/>
                <a:sym typeface="Abel" panose="02000506030000020004"/>
              </a:defRPr>
            </a:lvl5pPr>
            <a:lvl6pPr marL="2743200" marR="0" lvl="5" indent="-317500" algn="ctr" rtl="0">
              <a:lnSpc>
                <a:spcPct val="100000"/>
              </a:lnSpc>
              <a:spcBef>
                <a:spcPts val="0"/>
              </a:spcBef>
              <a:spcAft>
                <a:spcPts val="0"/>
              </a:spcAft>
              <a:buClr>
                <a:schemeClr val="lt1"/>
              </a:buClr>
              <a:buSzPts val="2800"/>
              <a:buFont typeface="Abel" panose="02000506030000020004"/>
              <a:buNone/>
              <a:defRPr sz="2800" b="0" i="0" u="none" strike="noStrike" cap="none">
                <a:solidFill>
                  <a:schemeClr val="lt1"/>
                </a:solidFill>
                <a:latin typeface="Abel" panose="02000506030000020004"/>
                <a:ea typeface="Abel" panose="02000506030000020004"/>
                <a:cs typeface="Abel" panose="02000506030000020004"/>
                <a:sym typeface="Abel" panose="02000506030000020004"/>
              </a:defRPr>
            </a:lvl6pPr>
            <a:lvl7pPr marL="3200400" marR="0" lvl="6" indent="-317500" algn="ctr" rtl="0">
              <a:lnSpc>
                <a:spcPct val="100000"/>
              </a:lnSpc>
              <a:spcBef>
                <a:spcPts val="0"/>
              </a:spcBef>
              <a:spcAft>
                <a:spcPts val="0"/>
              </a:spcAft>
              <a:buClr>
                <a:schemeClr val="lt1"/>
              </a:buClr>
              <a:buSzPts val="2800"/>
              <a:buFont typeface="Abel" panose="02000506030000020004"/>
              <a:buNone/>
              <a:defRPr sz="2800" b="0" i="0" u="none" strike="noStrike" cap="none">
                <a:solidFill>
                  <a:schemeClr val="lt1"/>
                </a:solidFill>
                <a:latin typeface="Abel" panose="02000506030000020004"/>
                <a:ea typeface="Abel" panose="02000506030000020004"/>
                <a:cs typeface="Abel" panose="02000506030000020004"/>
                <a:sym typeface="Abel" panose="02000506030000020004"/>
              </a:defRPr>
            </a:lvl7pPr>
            <a:lvl8pPr marL="3657600" marR="0" lvl="7" indent="-317500" algn="ctr" rtl="0">
              <a:lnSpc>
                <a:spcPct val="100000"/>
              </a:lnSpc>
              <a:spcBef>
                <a:spcPts val="0"/>
              </a:spcBef>
              <a:spcAft>
                <a:spcPts val="0"/>
              </a:spcAft>
              <a:buClr>
                <a:schemeClr val="lt1"/>
              </a:buClr>
              <a:buSzPts val="2800"/>
              <a:buFont typeface="Abel" panose="02000506030000020004"/>
              <a:buNone/>
              <a:defRPr sz="2800" b="0" i="0" u="none" strike="noStrike" cap="none">
                <a:solidFill>
                  <a:schemeClr val="lt1"/>
                </a:solidFill>
                <a:latin typeface="Abel" panose="02000506030000020004"/>
                <a:ea typeface="Abel" panose="02000506030000020004"/>
                <a:cs typeface="Abel" panose="02000506030000020004"/>
                <a:sym typeface="Abel" panose="02000506030000020004"/>
              </a:defRPr>
            </a:lvl8pPr>
            <a:lvl9pPr marL="4114800" marR="0" lvl="8" indent="-317500" algn="ctr" rtl="0">
              <a:lnSpc>
                <a:spcPct val="100000"/>
              </a:lnSpc>
              <a:spcBef>
                <a:spcPts val="0"/>
              </a:spcBef>
              <a:spcAft>
                <a:spcPts val="0"/>
              </a:spcAft>
              <a:buClr>
                <a:schemeClr val="lt1"/>
              </a:buClr>
              <a:buSzPts val="2800"/>
              <a:buFont typeface="Abel" panose="02000506030000020004"/>
              <a:buNone/>
              <a:defRPr sz="2800" b="0" i="0" u="none" strike="noStrike" cap="none">
                <a:solidFill>
                  <a:schemeClr val="lt1"/>
                </a:solidFill>
                <a:latin typeface="Abel" panose="02000506030000020004"/>
                <a:ea typeface="Abel" panose="02000506030000020004"/>
                <a:cs typeface="Abel" panose="02000506030000020004"/>
                <a:sym typeface="Abel" panose="02000506030000020004"/>
              </a:defRPr>
            </a:lvl9pPr>
          </a:lstStyle>
          <a:p>
            <a:pPr marL="0" indent="0">
              <a:spcAft>
                <a:spcPts val="1200"/>
              </a:spcAft>
            </a:pPr>
            <a:r>
              <a:rPr lang="en-GB" b="1" dirty="0">
                <a:solidFill>
                  <a:schemeClr val="bg1"/>
                </a:solidFill>
              </a:rPr>
              <a:t>KRISHNA SINHA</a:t>
            </a:r>
          </a:p>
        </p:txBody>
      </p:sp>
      <p:sp>
        <p:nvSpPr>
          <p:cNvPr id="7" name="Google Shape;903;p54">
            <a:extLst>
              <a:ext uri="{FF2B5EF4-FFF2-40B4-BE49-F238E27FC236}">
                <a16:creationId xmlns:a16="http://schemas.microsoft.com/office/drawing/2014/main" id="{E81A1BE2-9CEC-F5F1-0398-139A1A17CD02}"/>
              </a:ext>
            </a:extLst>
          </p:cNvPr>
          <p:cNvSpPr/>
          <p:nvPr/>
        </p:nvSpPr>
        <p:spPr>
          <a:xfrm>
            <a:off x="685552" y="2602167"/>
            <a:ext cx="1114779" cy="1316077"/>
          </a:xfrm>
          <a:prstGeom prst="snip2DiagRect">
            <a:avLst>
              <a:gd name="adj1" fmla="val 0"/>
              <a:gd name="adj2" fmla="val 2038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8768"/>
    </mc:Choice>
    <mc:Fallback xmlns="">
      <p:transition spd="slow" advTm="876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32765" y="1812290"/>
            <a:ext cx="3866515" cy="857250"/>
          </a:xfrm>
          <a:prstGeom prst="rect">
            <a:avLst/>
          </a:prstGeom>
        </p:spPr>
      </p:pic>
      <p:pic>
        <p:nvPicPr>
          <p:cNvPr id="8" name="Picture 7"/>
          <p:cNvPicPr>
            <a:picLocks noChangeAspect="1"/>
          </p:cNvPicPr>
          <p:nvPr/>
        </p:nvPicPr>
        <p:blipFill>
          <a:blip r:embed="rId3"/>
          <a:stretch>
            <a:fillRect/>
          </a:stretch>
        </p:blipFill>
        <p:spPr>
          <a:xfrm>
            <a:off x="4699000" y="1970405"/>
            <a:ext cx="4373245" cy="865505"/>
          </a:xfrm>
          <a:prstGeom prst="rect">
            <a:avLst/>
          </a:prstGeom>
        </p:spPr>
      </p:pic>
      <p:pic>
        <p:nvPicPr>
          <p:cNvPr id="10" name="Picture 9"/>
          <p:cNvPicPr>
            <a:picLocks noChangeAspect="1"/>
          </p:cNvPicPr>
          <p:nvPr/>
        </p:nvPicPr>
        <p:blipFill>
          <a:blip r:embed="rId4"/>
          <a:stretch>
            <a:fillRect/>
          </a:stretch>
        </p:blipFill>
        <p:spPr>
          <a:xfrm>
            <a:off x="5580380" y="2936240"/>
            <a:ext cx="3283585" cy="1544955"/>
          </a:xfrm>
          <a:prstGeom prst="rect">
            <a:avLst/>
          </a:prstGeom>
        </p:spPr>
      </p:pic>
      <p:pic>
        <p:nvPicPr>
          <p:cNvPr id="14" name="Picture 13"/>
          <p:cNvPicPr>
            <a:picLocks noChangeAspect="1"/>
          </p:cNvPicPr>
          <p:nvPr/>
        </p:nvPicPr>
        <p:blipFill>
          <a:blip r:embed="rId5"/>
          <a:stretch>
            <a:fillRect/>
          </a:stretch>
        </p:blipFill>
        <p:spPr>
          <a:xfrm>
            <a:off x="831850" y="3169920"/>
            <a:ext cx="2942590" cy="1428750"/>
          </a:xfrm>
          <a:prstGeom prst="rect">
            <a:avLst/>
          </a:prstGeom>
        </p:spPr>
      </p:pic>
      <p:sp>
        <p:nvSpPr>
          <p:cNvPr id="17" name="Rectangle 16"/>
          <p:cNvSpPr/>
          <p:nvPr/>
        </p:nvSpPr>
        <p:spPr>
          <a:xfrm>
            <a:off x="157480" y="1476375"/>
            <a:ext cx="299720" cy="42989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200" b="1" cap="none" spc="0" dirty="0">
                <a:solidFill>
                  <a:schemeClr val="bg1"/>
                </a:solidFill>
                <a:effectLst/>
              </a:rPr>
              <a:t>1</a:t>
            </a:r>
          </a:p>
        </p:txBody>
      </p:sp>
      <p:sp>
        <p:nvSpPr>
          <p:cNvPr id="18" name="Rectangle 17"/>
          <p:cNvSpPr/>
          <p:nvPr/>
        </p:nvSpPr>
        <p:spPr>
          <a:xfrm>
            <a:off x="82550" y="3006090"/>
            <a:ext cx="450215" cy="36830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800" b="1" cap="none" spc="0" dirty="0">
                <a:solidFill>
                  <a:schemeClr val="bg1"/>
                </a:solidFill>
                <a:effectLst/>
              </a:rPr>
              <a:t>2</a:t>
            </a:r>
          </a:p>
        </p:txBody>
      </p:sp>
      <p:sp>
        <p:nvSpPr>
          <p:cNvPr id="19" name="Rectangle 18"/>
          <p:cNvSpPr/>
          <p:nvPr/>
        </p:nvSpPr>
        <p:spPr>
          <a:xfrm>
            <a:off x="4941570" y="3006090"/>
            <a:ext cx="418465" cy="36830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800" b="1" cap="none" spc="0" dirty="0">
                <a:solidFill>
                  <a:schemeClr val="bg1"/>
                </a:solidFill>
                <a:effectLst/>
              </a:rPr>
              <a:t>4</a:t>
            </a:r>
          </a:p>
        </p:txBody>
      </p:sp>
      <p:sp>
        <p:nvSpPr>
          <p:cNvPr id="21" name="Rectangle 20"/>
          <p:cNvSpPr/>
          <p:nvPr/>
        </p:nvSpPr>
        <p:spPr>
          <a:xfrm>
            <a:off x="4699000" y="1610995"/>
            <a:ext cx="482600" cy="36830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800" b="1" cap="none" spc="0" dirty="0">
                <a:solidFill>
                  <a:schemeClr val="bg1"/>
                </a:solidFill>
                <a:effectLst/>
              </a:rPr>
              <a:t>3</a:t>
            </a:r>
          </a:p>
        </p:txBody>
      </p:sp>
      <p:sp>
        <p:nvSpPr>
          <p:cNvPr id="360" name="Google Shape;360;p34"/>
          <p:cNvSpPr/>
          <p:nvPr/>
        </p:nvSpPr>
        <p:spPr>
          <a:xfrm>
            <a:off x="1972945" y="231140"/>
            <a:ext cx="4147820" cy="108077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1684655" y="180340"/>
            <a:ext cx="4147820" cy="97028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4"/>
          <p:cNvSpPr txBox="1">
            <a:spLocks noGrp="1"/>
          </p:cNvSpPr>
          <p:nvPr>
            <p:ph type="title"/>
          </p:nvPr>
        </p:nvSpPr>
        <p:spPr>
          <a:xfrm>
            <a:off x="1303655" y="180340"/>
            <a:ext cx="4910455" cy="9702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dk2"/>
                </a:solidFill>
              </a:rPr>
              <a:t>SERIAL MONITOR OUTPUTS</a:t>
            </a:r>
          </a:p>
        </p:txBody>
      </p:sp>
      <p:sp>
        <p:nvSpPr>
          <p:cNvPr id="369" name="Google Shape;369;p34"/>
          <p:cNvSpPr/>
          <p:nvPr/>
        </p:nvSpPr>
        <p:spPr>
          <a:xfrm>
            <a:off x="6065520" y="-2146493"/>
            <a:ext cx="5532344" cy="5533583"/>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Google Shape;369;p34"/>
          <p:cNvSpPr/>
          <p:nvPr/>
        </p:nvSpPr>
        <p:spPr>
          <a:xfrm>
            <a:off x="6100431" y="-2034310"/>
            <a:ext cx="5532344" cy="5533583"/>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Screenshot 2023-06-17 at 1.41.25 PM"/>
          <p:cNvPicPr>
            <a:picLocks noChangeAspect="1"/>
          </p:cNvPicPr>
          <p:nvPr/>
        </p:nvPicPr>
        <p:blipFill>
          <a:blip r:embed="rId2"/>
          <a:stretch>
            <a:fillRect/>
          </a:stretch>
        </p:blipFill>
        <p:spPr>
          <a:xfrm>
            <a:off x="1849120" y="515302"/>
            <a:ext cx="2722880" cy="4392295"/>
          </a:xfrm>
          <a:prstGeom prst="rect">
            <a:avLst/>
          </a:prstGeom>
        </p:spPr>
      </p:pic>
      <p:pic>
        <p:nvPicPr>
          <p:cNvPr id="4" name="Picture 3">
            <a:extLst>
              <a:ext uri="{FF2B5EF4-FFF2-40B4-BE49-F238E27FC236}">
                <a16:creationId xmlns:a16="http://schemas.microsoft.com/office/drawing/2014/main" id="{5D520663-D1F3-2087-88EC-526EE43097B3}"/>
              </a:ext>
            </a:extLst>
          </p:cNvPr>
          <p:cNvPicPr>
            <a:picLocks noChangeAspect="1"/>
          </p:cNvPicPr>
          <p:nvPr/>
        </p:nvPicPr>
        <p:blipFill>
          <a:blip r:embed="rId3"/>
          <a:stretch>
            <a:fillRect/>
          </a:stretch>
        </p:blipFill>
        <p:spPr>
          <a:xfrm>
            <a:off x="5852977" y="515302"/>
            <a:ext cx="1933845" cy="13622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4"/>
          <p:cNvSpPr/>
          <p:nvPr/>
        </p:nvSpPr>
        <p:spPr>
          <a:xfrm>
            <a:off x="-360684" y="347227"/>
            <a:ext cx="2005441" cy="1892181"/>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995045" y="1162685"/>
            <a:ext cx="3883025" cy="913765"/>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596900" y="1041400"/>
            <a:ext cx="3514090" cy="83693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txBox="1">
            <a:spLocks noGrp="1"/>
          </p:cNvSpPr>
          <p:nvPr>
            <p:ph type="title" idx="2"/>
          </p:nvPr>
        </p:nvSpPr>
        <p:spPr>
          <a:xfrm>
            <a:off x="527111" y="2641153"/>
            <a:ext cx="7018382" cy="182120"/>
          </a:xfrm>
          <a:prstGeom prst="rect">
            <a:avLst/>
          </a:prstGeom>
        </p:spPr>
        <p:txBody>
          <a:bodyPr spcFirstLastPara="1" wrap="square" lIns="91425" tIns="91425" rIns="91425" bIns="91425" anchor="ctr" anchorCtr="0">
            <a:noAutofit/>
          </a:bodyPr>
          <a:lstStyle/>
          <a:p>
            <a:pPr lvl="0"/>
            <a:br>
              <a:rPr lang="en-IN" sz="1600" dirty="0"/>
            </a:br>
            <a:br>
              <a:rPr lang="en-IN" sz="2000" dirty="0"/>
            </a:br>
            <a:endParaRPr sz="2000" dirty="0"/>
          </a:p>
        </p:txBody>
      </p:sp>
      <p:sp>
        <p:nvSpPr>
          <p:cNvPr id="363" name="Google Shape;363;p34"/>
          <p:cNvSpPr txBox="1">
            <a:spLocks noGrp="1"/>
          </p:cNvSpPr>
          <p:nvPr>
            <p:ph type="title"/>
          </p:nvPr>
        </p:nvSpPr>
        <p:spPr>
          <a:xfrm>
            <a:off x="339818" y="1239202"/>
            <a:ext cx="3883660" cy="9734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chemeClr val="tx1"/>
                </a:solidFill>
                <a:latin typeface="Arial Bold" panose="020B0604020202020204" charset="0"/>
                <a:cs typeface="Arial Bold" panose="020B0604020202020204" charset="0"/>
                <a:sym typeface="+mn-ea"/>
              </a:rPr>
              <a:t>FOR EV OWNERS AND SMART CITY  PLANNERS</a:t>
            </a:r>
            <a:r>
              <a:rPr lang="en-US" sz="1700" dirty="0">
                <a:solidFill>
                  <a:schemeClr val="dk2"/>
                </a:solidFill>
                <a:sym typeface="+mn-ea"/>
              </a:rPr>
              <a:t> </a:t>
            </a:r>
            <a:br>
              <a:rPr lang="en-US" sz="1700" dirty="0">
                <a:solidFill>
                  <a:schemeClr val="dk2"/>
                </a:solidFill>
                <a:sym typeface="+mn-ea"/>
              </a:rPr>
            </a:br>
            <a:br>
              <a:rPr lang="en-US" sz="1700" dirty="0">
                <a:solidFill>
                  <a:schemeClr val="dk2"/>
                </a:solidFill>
              </a:rPr>
            </a:br>
            <a:endParaRPr lang="en-US" sz="1700" dirty="0">
              <a:solidFill>
                <a:schemeClr val="dk2"/>
              </a:solidFill>
            </a:endParaRPr>
          </a:p>
        </p:txBody>
      </p:sp>
      <p:sp>
        <p:nvSpPr>
          <p:cNvPr id="364" name="Google Shape;364;p34"/>
          <p:cNvSpPr txBox="1">
            <a:spLocks noGrp="1"/>
          </p:cNvSpPr>
          <p:nvPr>
            <p:ph type="subTitle" idx="1"/>
          </p:nvPr>
        </p:nvSpPr>
        <p:spPr>
          <a:xfrm>
            <a:off x="459105" y="2527935"/>
            <a:ext cx="5062855" cy="1370965"/>
          </a:xfrm>
          <a:prstGeom prst="rect">
            <a:avLst/>
          </a:prstGeom>
        </p:spPr>
        <p:txBody>
          <a:bodyPr spcFirstLastPara="1" wrap="square" lIns="91425" tIns="91425" rIns="91425" bIns="91425" anchor="t" anchorCtr="0">
            <a:noAutofit/>
          </a:bodyPr>
          <a:lstStyle/>
          <a:p>
            <a:pPr marL="0" lvl="0" indent="0"/>
            <a:r>
              <a:rPr lang="en-US" sz="1900" b="1" dirty="0">
                <a:latin typeface="Share Tech" panose="00000500000000000000" charset="0"/>
              </a:rPr>
              <a:t>1) ML model for EV charging station placement in grid.</a:t>
            </a:r>
          </a:p>
          <a:p>
            <a:pPr marL="0" lvl="0" indent="0"/>
            <a:endParaRPr lang="en-US" sz="1900" b="1" dirty="0">
              <a:latin typeface="Share Tech" panose="00000500000000000000" charset="0"/>
            </a:endParaRPr>
          </a:p>
          <a:p>
            <a:pPr marL="0" lvl="0" indent="0"/>
            <a:r>
              <a:rPr lang="en-US" sz="1900" b="1" dirty="0">
                <a:latin typeface="Share Tech" panose="00000500000000000000" charset="0"/>
              </a:rPr>
              <a:t>2) charging wires for cooling systems.</a:t>
            </a:r>
          </a:p>
          <a:p>
            <a:pPr marL="0" lvl="0" indent="0"/>
            <a:endParaRPr lang="en-US" sz="1900" b="1" dirty="0">
              <a:latin typeface="Share Tech" panose="00000500000000000000" charset="0"/>
            </a:endParaRPr>
          </a:p>
          <a:p>
            <a:pPr marL="0" lvl="0" indent="0"/>
            <a:r>
              <a:rPr lang="en-US" sz="1900" b="1" dirty="0">
                <a:latin typeface="Share Tech" panose="00000500000000000000" charset="0"/>
              </a:rPr>
              <a:t>3) Maintainance of charging machines .</a:t>
            </a:r>
          </a:p>
          <a:p>
            <a:pPr marL="0" lvl="0" indent="0"/>
            <a:r>
              <a:rPr lang="en-US" sz="1900" b="1" dirty="0">
                <a:latin typeface="Share Tech" panose="00000500000000000000" charset="0"/>
              </a:rPr>
              <a:t>   ( Resistance of wire , temperature measuring ) </a:t>
            </a:r>
          </a:p>
        </p:txBody>
      </p:sp>
      <p:grpSp>
        <p:nvGrpSpPr>
          <p:cNvPr id="366" name="Google Shape;366;p34"/>
          <p:cNvGrpSpPr/>
          <p:nvPr/>
        </p:nvGrpSpPr>
        <p:grpSpPr>
          <a:xfrm rot="10800000" flipH="1">
            <a:off x="0" y="2185037"/>
            <a:ext cx="5124400" cy="462625"/>
            <a:chOff x="384100" y="-88675"/>
            <a:chExt cx="5124400" cy="462625"/>
          </a:xfrm>
        </p:grpSpPr>
        <p:cxnSp>
          <p:nvCxnSpPr>
            <p:cNvPr id="367" name="Google Shape;367;p34"/>
            <p:cNvCxnSpPr/>
            <p:nvPr/>
          </p:nvCxnSpPr>
          <p:spPr>
            <a:xfrm>
              <a:off x="384100" y="-88675"/>
              <a:ext cx="459000" cy="459000"/>
            </a:xfrm>
            <a:prstGeom prst="straightConnector1">
              <a:avLst/>
            </a:prstGeom>
            <a:noFill/>
            <a:ln w="9525" cap="flat" cmpd="sng">
              <a:solidFill>
                <a:schemeClr val="accent2"/>
              </a:solidFill>
              <a:prstDash val="solid"/>
              <a:round/>
              <a:headEnd type="none" w="med" len="med"/>
              <a:tailEnd type="none" w="med" len="med"/>
            </a:ln>
          </p:spPr>
        </p:cxnSp>
        <p:cxnSp>
          <p:nvCxnSpPr>
            <p:cNvPr id="368" name="Google Shape;368;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sp>
        <p:nvSpPr>
          <p:cNvPr id="369" name="Google Shape;369;p34"/>
          <p:cNvSpPr/>
          <p:nvPr/>
        </p:nvSpPr>
        <p:spPr>
          <a:xfrm>
            <a:off x="6100431" y="-2011450"/>
            <a:ext cx="5532344" cy="5533583"/>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4"/>
          <p:cNvGrpSpPr/>
          <p:nvPr/>
        </p:nvGrpSpPr>
        <p:grpSpPr>
          <a:xfrm flipH="1">
            <a:off x="527111" y="-166682"/>
            <a:ext cx="5873550" cy="1211775"/>
            <a:chOff x="-365050" y="-837825"/>
            <a:chExt cx="5873550" cy="1211775"/>
          </a:xfrm>
        </p:grpSpPr>
        <p:cxnSp>
          <p:nvCxnSpPr>
            <p:cNvPr id="371" name="Google Shape;371;p3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372" name="Google Shape;372;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grpSp>
        <p:nvGrpSpPr>
          <p:cNvPr id="373" name="Google Shape;373;p34"/>
          <p:cNvGrpSpPr/>
          <p:nvPr/>
        </p:nvGrpSpPr>
        <p:grpSpPr>
          <a:xfrm flipH="1">
            <a:off x="3904902" y="-75295"/>
            <a:ext cx="2009569" cy="973361"/>
            <a:chOff x="5205411" y="-75307"/>
            <a:chExt cx="1728661" cy="837300"/>
          </a:xfrm>
        </p:grpSpPr>
        <p:cxnSp>
          <p:nvCxnSpPr>
            <p:cNvPr id="374" name="Google Shape;374;p34"/>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5" name="Google Shape;375;p34"/>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6" name="Google Shape;376;p34"/>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pic>
        <p:nvPicPr>
          <p:cNvPr id="2" name="Picture 1" descr="Screenshot 2023-06-17 at 9.41.40 AM"/>
          <p:cNvPicPr>
            <a:picLocks noChangeAspect="1"/>
          </p:cNvPicPr>
          <p:nvPr/>
        </p:nvPicPr>
        <p:blipFill>
          <a:blip r:embed="rId3"/>
          <a:stretch>
            <a:fillRect/>
          </a:stretch>
        </p:blipFill>
        <p:spPr>
          <a:xfrm>
            <a:off x="6798310" y="93345"/>
            <a:ext cx="2259330" cy="1632585"/>
          </a:xfrm>
          <a:prstGeom prst="rect">
            <a:avLst/>
          </a:prstGeom>
        </p:spPr>
      </p:pic>
      <p:pic>
        <p:nvPicPr>
          <p:cNvPr id="5" name="Picture 4" descr="Screenshot 2023-06-17 at 9.49.23 AM"/>
          <p:cNvPicPr>
            <a:picLocks noChangeAspect="1"/>
          </p:cNvPicPr>
          <p:nvPr/>
        </p:nvPicPr>
        <p:blipFill>
          <a:blip r:embed="rId4"/>
          <a:stretch>
            <a:fillRect/>
          </a:stretch>
        </p:blipFill>
        <p:spPr>
          <a:xfrm>
            <a:off x="5463540" y="1835150"/>
            <a:ext cx="2067560" cy="1544955"/>
          </a:xfrm>
          <a:prstGeom prst="rect">
            <a:avLst/>
          </a:prstGeom>
        </p:spPr>
      </p:pic>
      <p:pic>
        <p:nvPicPr>
          <p:cNvPr id="6" name="Picture 5" descr="Screenshot 2023-06-17 at 9.53.53 AM"/>
          <p:cNvPicPr>
            <a:picLocks noChangeAspect="1"/>
          </p:cNvPicPr>
          <p:nvPr/>
        </p:nvPicPr>
        <p:blipFill>
          <a:blip r:embed="rId5"/>
          <a:stretch>
            <a:fillRect/>
          </a:stretch>
        </p:blipFill>
        <p:spPr>
          <a:xfrm>
            <a:off x="6979920" y="3507105"/>
            <a:ext cx="2011045" cy="15449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789"/>
    </mc:Choice>
    <mc:Fallback xmlns="">
      <p:transition spd="slow" advTm="4978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4"/>
          <p:cNvSpPr/>
          <p:nvPr/>
        </p:nvSpPr>
        <p:spPr>
          <a:xfrm>
            <a:off x="-4" y="445652"/>
            <a:ext cx="2005441" cy="1892181"/>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995045" y="1134745"/>
            <a:ext cx="3209925" cy="1067435"/>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596900" y="1029335"/>
            <a:ext cx="3055620" cy="804545"/>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txBox="1">
            <a:spLocks noGrp="1"/>
          </p:cNvSpPr>
          <p:nvPr>
            <p:ph type="title" idx="2"/>
          </p:nvPr>
        </p:nvSpPr>
        <p:spPr>
          <a:xfrm>
            <a:off x="527111" y="2641153"/>
            <a:ext cx="7018382" cy="182120"/>
          </a:xfrm>
          <a:prstGeom prst="rect">
            <a:avLst/>
          </a:prstGeom>
        </p:spPr>
        <p:txBody>
          <a:bodyPr spcFirstLastPara="1" wrap="square" lIns="91425" tIns="91425" rIns="91425" bIns="91425" anchor="ctr" anchorCtr="0">
            <a:noAutofit/>
          </a:bodyPr>
          <a:lstStyle/>
          <a:p>
            <a:pPr lvl="0"/>
            <a:br>
              <a:rPr lang="en-IN" sz="1600" dirty="0"/>
            </a:br>
            <a:br>
              <a:rPr lang="en-IN" sz="2000" dirty="0"/>
            </a:br>
            <a:endParaRPr sz="2000" dirty="0"/>
          </a:p>
        </p:txBody>
      </p:sp>
      <p:sp>
        <p:nvSpPr>
          <p:cNvPr id="363" name="Google Shape;363;p34"/>
          <p:cNvSpPr txBox="1">
            <a:spLocks noGrp="1"/>
          </p:cNvSpPr>
          <p:nvPr>
            <p:ph type="title"/>
          </p:nvPr>
        </p:nvSpPr>
        <p:spPr>
          <a:xfrm>
            <a:off x="548640" y="1115060"/>
            <a:ext cx="3152775" cy="6356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tx1"/>
                </a:solidFill>
                <a:latin typeface="Share Tech" panose="00000500000000000000" charset="0"/>
              </a:rPr>
              <a:t>ML model for EV charging station placement in grid.</a:t>
            </a:r>
            <a:endParaRPr lang="en-US" sz="2000" dirty="0">
              <a:solidFill>
                <a:schemeClr val="tx1"/>
              </a:solidFill>
            </a:endParaRPr>
          </a:p>
        </p:txBody>
      </p:sp>
      <p:sp>
        <p:nvSpPr>
          <p:cNvPr id="364" name="Google Shape;364;p34"/>
          <p:cNvSpPr txBox="1">
            <a:spLocks noGrp="1"/>
          </p:cNvSpPr>
          <p:nvPr>
            <p:ph type="subTitle" idx="1"/>
          </p:nvPr>
        </p:nvSpPr>
        <p:spPr>
          <a:xfrm>
            <a:off x="663575" y="2640965"/>
            <a:ext cx="8173720" cy="2400935"/>
          </a:xfrm>
          <a:prstGeom prst="rect">
            <a:avLst/>
          </a:prstGeom>
          <a:noFill/>
          <a:extLst>
            <a:ext uri="{909E8E84-426E-40DD-AFC4-6F175D3DCCD1}">
              <a14:hiddenFill xmlns:a14="http://schemas.microsoft.com/office/drawing/2010/main">
                <a:solidFill>
                  <a:schemeClr val="bg1"/>
                </a:solidFill>
              </a14:hiddenFill>
            </a:ext>
          </a:extLst>
        </p:spPr>
        <p:txBody>
          <a:bodyPr spcFirstLastPara="1" wrap="square" lIns="91425" tIns="91425" rIns="91425" bIns="91425" anchor="t" anchorCtr="0">
            <a:noAutofit/>
          </a:bodyPr>
          <a:lstStyle/>
          <a:p>
            <a:pPr marL="0" lvl="0" indent="0"/>
            <a:r>
              <a:rPr lang="en-US" sz="2400" dirty="0">
                <a:latin typeface="Share Tech" panose="00000500000000000000" charset="0"/>
              </a:rPr>
              <a:t>1) User availabity</a:t>
            </a:r>
          </a:p>
          <a:p>
            <a:pPr marL="0" lvl="0" indent="0"/>
            <a:r>
              <a:rPr lang="en-US" sz="2400" dirty="0">
                <a:latin typeface="Share Tech" panose="00000500000000000000" charset="0"/>
              </a:rPr>
              <a:t>2) Solar intensity</a:t>
            </a:r>
          </a:p>
          <a:p>
            <a:pPr marL="0" lvl="0" indent="0"/>
            <a:r>
              <a:rPr lang="en-US" sz="2400" dirty="0">
                <a:latin typeface="Share Tech" panose="00000500000000000000" charset="0"/>
              </a:rPr>
              <a:t>3) Wind intensity </a:t>
            </a:r>
          </a:p>
          <a:p>
            <a:pPr marL="0" lvl="0" indent="0"/>
            <a:r>
              <a:rPr lang="en-US" sz="2400" dirty="0">
                <a:latin typeface="Share Tech" panose="00000500000000000000" charset="0"/>
              </a:rPr>
              <a:t>4) Suitable location</a:t>
            </a:r>
          </a:p>
          <a:p>
            <a:pPr marL="0" lvl="0" indent="0"/>
            <a:r>
              <a:rPr lang="en-US" sz="2400" dirty="0">
                <a:latin typeface="Share Tech" panose="00000500000000000000" charset="0"/>
              </a:rPr>
              <a:t>5) Profitable</a:t>
            </a:r>
          </a:p>
        </p:txBody>
      </p:sp>
      <p:grpSp>
        <p:nvGrpSpPr>
          <p:cNvPr id="366" name="Google Shape;366;p34"/>
          <p:cNvGrpSpPr/>
          <p:nvPr/>
        </p:nvGrpSpPr>
        <p:grpSpPr>
          <a:xfrm rot="10800000" flipH="1">
            <a:off x="0" y="2334262"/>
            <a:ext cx="5124400" cy="462625"/>
            <a:chOff x="384100" y="-88675"/>
            <a:chExt cx="5124400" cy="462625"/>
          </a:xfrm>
        </p:grpSpPr>
        <p:cxnSp>
          <p:nvCxnSpPr>
            <p:cNvPr id="367" name="Google Shape;367;p34"/>
            <p:cNvCxnSpPr/>
            <p:nvPr/>
          </p:nvCxnSpPr>
          <p:spPr>
            <a:xfrm>
              <a:off x="384100" y="-88675"/>
              <a:ext cx="459000" cy="459000"/>
            </a:xfrm>
            <a:prstGeom prst="straightConnector1">
              <a:avLst/>
            </a:prstGeom>
            <a:noFill/>
            <a:ln w="9525" cap="flat" cmpd="sng">
              <a:solidFill>
                <a:schemeClr val="accent2"/>
              </a:solidFill>
              <a:prstDash val="solid"/>
              <a:round/>
              <a:headEnd type="none" w="med" len="med"/>
              <a:tailEnd type="none" w="med" len="med"/>
            </a:ln>
          </p:spPr>
        </p:cxnSp>
        <p:cxnSp>
          <p:nvCxnSpPr>
            <p:cNvPr id="368" name="Google Shape;368;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sp>
        <p:nvSpPr>
          <p:cNvPr id="369" name="Google Shape;369;p34"/>
          <p:cNvSpPr/>
          <p:nvPr/>
        </p:nvSpPr>
        <p:spPr>
          <a:xfrm>
            <a:off x="6100431" y="-2011450"/>
            <a:ext cx="5532344" cy="5533583"/>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4"/>
          <p:cNvGrpSpPr/>
          <p:nvPr/>
        </p:nvGrpSpPr>
        <p:grpSpPr>
          <a:xfrm flipH="1">
            <a:off x="454721" y="-182557"/>
            <a:ext cx="5873550" cy="1211775"/>
            <a:chOff x="-365050" y="-837825"/>
            <a:chExt cx="5873550" cy="1211775"/>
          </a:xfrm>
        </p:grpSpPr>
        <p:cxnSp>
          <p:nvCxnSpPr>
            <p:cNvPr id="371" name="Google Shape;371;p3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372" name="Google Shape;372;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grpSp>
        <p:nvGrpSpPr>
          <p:cNvPr id="373" name="Google Shape;373;p34"/>
          <p:cNvGrpSpPr/>
          <p:nvPr/>
        </p:nvGrpSpPr>
        <p:grpSpPr>
          <a:xfrm flipH="1">
            <a:off x="3904902" y="-75295"/>
            <a:ext cx="2009569" cy="973361"/>
            <a:chOff x="5205411" y="-75307"/>
            <a:chExt cx="1728661" cy="837300"/>
          </a:xfrm>
        </p:grpSpPr>
        <p:cxnSp>
          <p:nvCxnSpPr>
            <p:cNvPr id="374" name="Google Shape;374;p34"/>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5" name="Google Shape;375;p34"/>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6" name="Google Shape;376;p34"/>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pic>
        <p:nvPicPr>
          <p:cNvPr id="10" name="Picture 9" descr="Screenshot 2023-06-17 at 8.42.26 AM"/>
          <p:cNvPicPr>
            <a:picLocks noChangeAspect="1"/>
          </p:cNvPicPr>
          <p:nvPr/>
        </p:nvPicPr>
        <p:blipFill>
          <a:blip r:embed="rId3"/>
          <a:stretch>
            <a:fillRect/>
          </a:stretch>
        </p:blipFill>
        <p:spPr>
          <a:xfrm>
            <a:off x="4422775" y="2537460"/>
            <a:ext cx="4028440" cy="22282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789"/>
    </mc:Choice>
    <mc:Fallback xmlns="">
      <p:transition spd="slow" advTm="4978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Google Shape;369;p34"/>
          <p:cNvSpPr/>
          <p:nvPr/>
        </p:nvSpPr>
        <p:spPr>
          <a:xfrm>
            <a:off x="6100431" y="-2034310"/>
            <a:ext cx="5532344" cy="5533583"/>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Screenshot 2023-06-17 at 1.42.54 PM"/>
          <p:cNvPicPr>
            <a:picLocks noChangeAspect="1"/>
          </p:cNvPicPr>
          <p:nvPr/>
        </p:nvPicPr>
        <p:blipFill rotWithShape="1">
          <a:blip r:embed="rId2"/>
          <a:srcRect t="3026"/>
          <a:stretch/>
        </p:blipFill>
        <p:spPr>
          <a:xfrm>
            <a:off x="2239719" y="146837"/>
            <a:ext cx="3860712" cy="491753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4"/>
          <p:cNvSpPr/>
          <p:nvPr/>
        </p:nvSpPr>
        <p:spPr>
          <a:xfrm>
            <a:off x="1899281" y="658377"/>
            <a:ext cx="2005441" cy="1892181"/>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994410" y="1184910"/>
            <a:ext cx="3946525" cy="99441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527050" y="1021080"/>
            <a:ext cx="4042410" cy="97282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txBox="1">
            <a:spLocks noGrp="1"/>
          </p:cNvSpPr>
          <p:nvPr>
            <p:ph type="title" idx="2"/>
          </p:nvPr>
        </p:nvSpPr>
        <p:spPr>
          <a:xfrm>
            <a:off x="527111" y="2641153"/>
            <a:ext cx="7018382" cy="182120"/>
          </a:xfrm>
          <a:prstGeom prst="rect">
            <a:avLst/>
          </a:prstGeom>
        </p:spPr>
        <p:txBody>
          <a:bodyPr spcFirstLastPara="1" wrap="square" lIns="91425" tIns="91425" rIns="91425" bIns="91425" anchor="ctr" anchorCtr="0">
            <a:noAutofit/>
          </a:bodyPr>
          <a:lstStyle/>
          <a:p>
            <a:pPr lvl="0"/>
            <a:br>
              <a:rPr lang="en-IN" sz="1600" dirty="0"/>
            </a:br>
            <a:br>
              <a:rPr lang="en-IN" sz="2000" dirty="0"/>
            </a:br>
            <a:endParaRPr sz="2000" dirty="0"/>
          </a:p>
        </p:txBody>
      </p:sp>
      <p:sp>
        <p:nvSpPr>
          <p:cNvPr id="363" name="Google Shape;363;p34"/>
          <p:cNvSpPr txBox="1">
            <a:spLocks noGrp="1"/>
          </p:cNvSpPr>
          <p:nvPr>
            <p:ph type="title"/>
          </p:nvPr>
        </p:nvSpPr>
        <p:spPr>
          <a:xfrm>
            <a:off x="455295" y="990600"/>
            <a:ext cx="3707130" cy="10661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dk2"/>
                </a:solidFill>
              </a:rPr>
              <a:t>EFFECTIVENESS  AND          EFFICENCY </a:t>
            </a:r>
          </a:p>
        </p:txBody>
      </p:sp>
      <p:sp>
        <p:nvSpPr>
          <p:cNvPr id="364" name="Google Shape;364;p34"/>
          <p:cNvSpPr txBox="1">
            <a:spLocks noGrp="1"/>
          </p:cNvSpPr>
          <p:nvPr>
            <p:ph type="subTitle" idx="1"/>
          </p:nvPr>
        </p:nvSpPr>
        <p:spPr>
          <a:xfrm>
            <a:off x="455295" y="2418080"/>
            <a:ext cx="7090410" cy="2060575"/>
          </a:xfrm>
          <a:prstGeom prst="rect">
            <a:avLst/>
          </a:prstGeom>
          <a:noFill/>
          <a:extLst>
            <a:ext uri="{909E8E84-426E-40DD-AFC4-6F175D3DCCD1}">
              <a14:hiddenFill xmlns:a14="http://schemas.microsoft.com/office/drawing/2010/main">
                <a:solidFill>
                  <a:schemeClr val="bg1"/>
                </a:solidFill>
              </a14:hiddenFill>
            </a:ext>
          </a:extLst>
        </p:spPr>
        <p:txBody>
          <a:bodyPr spcFirstLastPara="1" wrap="square" lIns="91425" tIns="91425" rIns="91425" bIns="91425" anchor="t" anchorCtr="0">
            <a:noAutofit/>
          </a:bodyPr>
          <a:lstStyle/>
          <a:p>
            <a:pPr marL="0" lvl="0" indent="0"/>
            <a:r>
              <a:rPr lang="en-US" dirty="0">
                <a:latin typeface="Share Tech" panose="00000500000000000000" charset="0"/>
              </a:rPr>
              <a:t>Effectiveness based on EV focuses on decision-making </a:t>
            </a:r>
          </a:p>
          <a:p>
            <a:pPr marL="0" lvl="0" indent="0"/>
            <a:r>
              <a:rPr lang="en-US" dirty="0">
                <a:latin typeface="Share Tech" panose="00000500000000000000" charset="0"/>
              </a:rPr>
              <a:t>that maximizes expected value, prioritizing actions with </a:t>
            </a:r>
          </a:p>
          <a:p>
            <a:pPr marL="0" lvl="0" indent="0"/>
            <a:r>
              <a:rPr lang="en-US" dirty="0">
                <a:latin typeface="Share Tech" panose="00000500000000000000" charset="0"/>
              </a:rPr>
              <a:t>the highest potential for favorable outcomes. </a:t>
            </a:r>
          </a:p>
          <a:p>
            <a:pPr marL="0" lvl="0" indent="0"/>
            <a:endParaRPr lang="en-US" dirty="0">
              <a:latin typeface="Share Tech" panose="00000500000000000000" charset="0"/>
            </a:endParaRPr>
          </a:p>
          <a:p>
            <a:pPr marL="0" lvl="0" indent="0"/>
            <a:r>
              <a:rPr lang="en-US" dirty="0">
                <a:latin typeface="Share Tech" panose="00000500000000000000" charset="0"/>
              </a:rPr>
              <a:t>Efficiency based on EV emphasizes achieving desired outcomes while optimizing resource allocation to minimize waste or maximize productivity. </a:t>
            </a:r>
          </a:p>
          <a:p>
            <a:pPr marL="0" lvl="0" indent="0"/>
            <a:endParaRPr lang="en-US" dirty="0">
              <a:latin typeface="Share Tech" panose="00000500000000000000" charset="0"/>
            </a:endParaRPr>
          </a:p>
          <a:p>
            <a:pPr marL="0" lvl="0" indent="0"/>
            <a:r>
              <a:rPr lang="en-US" dirty="0">
                <a:latin typeface="Share Tech" panose="00000500000000000000" charset="0"/>
              </a:rPr>
              <a:t>By considering both effectiveness and efficiency within an expected value framework, individuals and organizations can make informed decisions and allocate resources strategically to achieve their goals.  </a:t>
            </a:r>
          </a:p>
        </p:txBody>
      </p:sp>
      <p:grpSp>
        <p:nvGrpSpPr>
          <p:cNvPr id="366" name="Google Shape;366;p34"/>
          <p:cNvGrpSpPr/>
          <p:nvPr/>
        </p:nvGrpSpPr>
        <p:grpSpPr>
          <a:xfrm rot="10800000" flipH="1">
            <a:off x="-13970" y="2341882"/>
            <a:ext cx="5124400" cy="462625"/>
            <a:chOff x="384100" y="-88675"/>
            <a:chExt cx="5124400" cy="462625"/>
          </a:xfrm>
        </p:grpSpPr>
        <p:cxnSp>
          <p:nvCxnSpPr>
            <p:cNvPr id="367" name="Google Shape;367;p34"/>
            <p:cNvCxnSpPr/>
            <p:nvPr/>
          </p:nvCxnSpPr>
          <p:spPr>
            <a:xfrm>
              <a:off x="384100" y="-88675"/>
              <a:ext cx="459000" cy="459000"/>
            </a:xfrm>
            <a:prstGeom prst="straightConnector1">
              <a:avLst/>
            </a:prstGeom>
            <a:noFill/>
            <a:ln w="9525" cap="flat" cmpd="sng">
              <a:solidFill>
                <a:schemeClr val="accent2"/>
              </a:solidFill>
              <a:prstDash val="solid"/>
              <a:round/>
              <a:headEnd type="none" w="med" len="med"/>
              <a:tailEnd type="none" w="med" len="med"/>
            </a:ln>
          </p:spPr>
        </p:cxnSp>
        <p:cxnSp>
          <p:nvCxnSpPr>
            <p:cNvPr id="368" name="Google Shape;368;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sp>
        <p:nvSpPr>
          <p:cNvPr id="369" name="Google Shape;369;p34"/>
          <p:cNvSpPr/>
          <p:nvPr/>
        </p:nvSpPr>
        <p:spPr>
          <a:xfrm>
            <a:off x="6100431" y="-2011450"/>
            <a:ext cx="5532344" cy="5533583"/>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4"/>
          <p:cNvGrpSpPr/>
          <p:nvPr/>
        </p:nvGrpSpPr>
        <p:grpSpPr>
          <a:xfrm flipH="1">
            <a:off x="455356" y="-189542"/>
            <a:ext cx="5873550" cy="1211775"/>
            <a:chOff x="-365050" y="-837825"/>
            <a:chExt cx="5873550" cy="1211775"/>
          </a:xfrm>
        </p:grpSpPr>
        <p:cxnSp>
          <p:nvCxnSpPr>
            <p:cNvPr id="371" name="Google Shape;371;p3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372" name="Google Shape;372;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grpSp>
        <p:nvGrpSpPr>
          <p:cNvPr id="373" name="Google Shape;373;p34"/>
          <p:cNvGrpSpPr/>
          <p:nvPr/>
        </p:nvGrpSpPr>
        <p:grpSpPr>
          <a:xfrm flipH="1">
            <a:off x="3904902" y="-75295"/>
            <a:ext cx="2009569" cy="973361"/>
            <a:chOff x="5205411" y="-75307"/>
            <a:chExt cx="1728661" cy="837300"/>
          </a:xfrm>
        </p:grpSpPr>
        <p:cxnSp>
          <p:nvCxnSpPr>
            <p:cNvPr id="374" name="Google Shape;374;p34"/>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5" name="Google Shape;375;p34"/>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6" name="Google Shape;376;p34"/>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pic>
        <p:nvPicPr>
          <p:cNvPr id="2" name="Picture 1" descr="Screenshot 2023-06-17 at 10.35.16 AM"/>
          <p:cNvPicPr>
            <a:picLocks noChangeAspect="1"/>
          </p:cNvPicPr>
          <p:nvPr/>
        </p:nvPicPr>
        <p:blipFill>
          <a:blip r:embed="rId3"/>
          <a:stretch>
            <a:fillRect/>
          </a:stretch>
        </p:blipFill>
        <p:spPr>
          <a:xfrm>
            <a:off x="5379085" y="897890"/>
            <a:ext cx="3707765" cy="2349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789"/>
    </mc:Choice>
    <mc:Fallback xmlns="">
      <p:transition spd="slow" advTm="4978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4"/>
          <p:cNvSpPr/>
          <p:nvPr/>
        </p:nvSpPr>
        <p:spPr>
          <a:xfrm>
            <a:off x="1899281" y="658377"/>
            <a:ext cx="2005441" cy="1892181"/>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994410" y="1184910"/>
            <a:ext cx="4401820" cy="106553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596900" y="1029335"/>
            <a:ext cx="4197350" cy="997585"/>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txBox="1">
            <a:spLocks noGrp="1"/>
          </p:cNvSpPr>
          <p:nvPr>
            <p:ph type="title" idx="2"/>
          </p:nvPr>
        </p:nvSpPr>
        <p:spPr>
          <a:xfrm>
            <a:off x="527111" y="2641153"/>
            <a:ext cx="7018382" cy="182120"/>
          </a:xfrm>
          <a:prstGeom prst="rect">
            <a:avLst/>
          </a:prstGeom>
        </p:spPr>
        <p:txBody>
          <a:bodyPr spcFirstLastPara="1" wrap="square" lIns="91425" tIns="91425" rIns="91425" bIns="91425" anchor="ctr" anchorCtr="0">
            <a:noAutofit/>
          </a:bodyPr>
          <a:lstStyle/>
          <a:p>
            <a:pPr lvl="0"/>
            <a:br>
              <a:rPr lang="en-IN" sz="1600" dirty="0"/>
            </a:br>
            <a:br>
              <a:rPr lang="en-IN" sz="2000" dirty="0"/>
            </a:br>
            <a:endParaRPr sz="2000" dirty="0"/>
          </a:p>
        </p:txBody>
      </p:sp>
      <p:sp>
        <p:nvSpPr>
          <p:cNvPr id="363" name="Google Shape;363;p34"/>
          <p:cNvSpPr txBox="1">
            <a:spLocks noGrp="1"/>
          </p:cNvSpPr>
          <p:nvPr>
            <p:ph type="title"/>
          </p:nvPr>
        </p:nvSpPr>
        <p:spPr>
          <a:xfrm>
            <a:off x="455295" y="990600"/>
            <a:ext cx="4485005" cy="10661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dk2"/>
                </a:solidFill>
              </a:rPr>
              <a:t>COMERCIAL VALUE </a:t>
            </a:r>
          </a:p>
        </p:txBody>
      </p:sp>
      <p:sp>
        <p:nvSpPr>
          <p:cNvPr id="364" name="Google Shape;364;p34"/>
          <p:cNvSpPr txBox="1">
            <a:spLocks noGrp="1"/>
          </p:cNvSpPr>
          <p:nvPr>
            <p:ph type="subTitle" idx="1"/>
          </p:nvPr>
        </p:nvSpPr>
        <p:spPr>
          <a:xfrm>
            <a:off x="521970" y="2486660"/>
            <a:ext cx="8622030" cy="2400935"/>
          </a:xfrm>
          <a:prstGeom prst="rect">
            <a:avLst/>
          </a:prstGeom>
          <a:noFill/>
          <a:extLst>
            <a:ext uri="{909E8E84-426E-40DD-AFC4-6F175D3DCCD1}">
              <a14:hiddenFill xmlns:a14="http://schemas.microsoft.com/office/drawing/2010/main">
                <a:solidFill>
                  <a:schemeClr val="bg1"/>
                </a:solidFill>
              </a14:hiddenFill>
            </a:ext>
          </a:extLst>
        </p:spPr>
        <p:txBody>
          <a:bodyPr spcFirstLastPara="1" wrap="square" lIns="91425" tIns="91425" rIns="91425" bIns="91425" anchor="t" anchorCtr="0">
            <a:noAutofit/>
          </a:bodyPr>
          <a:lstStyle/>
          <a:p>
            <a:pPr marL="0" lvl="0" indent="0"/>
            <a:r>
              <a:rPr lang="en-US" sz="1400" dirty="0">
                <a:latin typeface="Share Tech" panose="00000500000000000000" charset="0"/>
              </a:rPr>
              <a:t>The commercial value of electric vehicles (EVs) encompasses several factors that contribute to their appeal in the market. Here are some key aspects of commercial value for EVs:</a:t>
            </a:r>
          </a:p>
          <a:p>
            <a:pPr marL="0" lvl="0" indent="0"/>
            <a:r>
              <a:rPr lang="en-US" sz="1400" dirty="0">
                <a:latin typeface="Share Tech" panose="00000500000000000000" charset="0"/>
              </a:rPr>
              <a:t>1) Cost Savings</a:t>
            </a:r>
          </a:p>
          <a:p>
            <a:pPr marL="0" lvl="0" indent="0"/>
            <a:r>
              <a:rPr lang="en-US" sz="1400" dirty="0">
                <a:latin typeface="Share Tech" panose="00000500000000000000" charset="0"/>
              </a:rPr>
              <a:t>2) Environmental Benefits</a:t>
            </a:r>
          </a:p>
          <a:p>
            <a:pPr marL="0" lvl="0" indent="0"/>
            <a:r>
              <a:rPr lang="en-US" sz="1400" dirty="0">
                <a:latin typeface="Share Tech" panose="00000500000000000000" charset="0"/>
              </a:rPr>
              <a:t>3) Energy Efficiency</a:t>
            </a:r>
          </a:p>
          <a:p>
            <a:pPr marL="0" lvl="0" indent="0"/>
            <a:r>
              <a:rPr lang="en-US" sz="1400" dirty="0">
                <a:latin typeface="Share Tech" panose="00000500000000000000" charset="0"/>
              </a:rPr>
              <a:t>4) Performance and Innovation</a:t>
            </a:r>
          </a:p>
          <a:p>
            <a:pPr marL="0" lvl="0" indent="0"/>
            <a:r>
              <a:rPr lang="en-US" sz="1400" dirty="0">
                <a:latin typeface="Share Tech" panose="00000500000000000000" charset="0"/>
              </a:rPr>
              <a:t>5) Corporate Social Responsibility</a:t>
            </a:r>
          </a:p>
          <a:p>
            <a:pPr marL="0" lvl="0" indent="0"/>
            <a:r>
              <a:rPr lang="en-US" sz="1400" dirty="0">
                <a:latin typeface="Share Tech" panose="00000500000000000000" charset="0"/>
              </a:rPr>
              <a:t>6) Market Growth Potential</a:t>
            </a:r>
          </a:p>
          <a:p>
            <a:pPr marL="0" lvl="0" indent="0"/>
            <a:r>
              <a:rPr lang="en-US" sz="1400" dirty="0">
                <a:latin typeface="Share Tech" panose="00000500000000000000" charset="0"/>
              </a:rPr>
              <a:t>The commercial value of EVs lies in their cost savings, environmental benefits, energy efficiency, performance, innovation, alignment with corporate social responsibility, and market growth potential. As these advantages continue to expand and evolve, the commercial value of EVs is expected to further increase in the coming years.</a:t>
            </a:r>
          </a:p>
        </p:txBody>
      </p:sp>
      <p:grpSp>
        <p:nvGrpSpPr>
          <p:cNvPr id="366" name="Google Shape;366;p34"/>
          <p:cNvGrpSpPr/>
          <p:nvPr/>
        </p:nvGrpSpPr>
        <p:grpSpPr>
          <a:xfrm rot="10800000" flipH="1">
            <a:off x="0" y="2334262"/>
            <a:ext cx="5124400" cy="462625"/>
            <a:chOff x="384100" y="-88675"/>
            <a:chExt cx="5124400" cy="462625"/>
          </a:xfrm>
        </p:grpSpPr>
        <p:cxnSp>
          <p:nvCxnSpPr>
            <p:cNvPr id="367" name="Google Shape;367;p34"/>
            <p:cNvCxnSpPr/>
            <p:nvPr/>
          </p:nvCxnSpPr>
          <p:spPr>
            <a:xfrm>
              <a:off x="384100" y="-88675"/>
              <a:ext cx="459000" cy="459000"/>
            </a:xfrm>
            <a:prstGeom prst="straightConnector1">
              <a:avLst/>
            </a:prstGeom>
            <a:noFill/>
            <a:ln w="9525" cap="flat" cmpd="sng">
              <a:solidFill>
                <a:schemeClr val="accent2"/>
              </a:solidFill>
              <a:prstDash val="solid"/>
              <a:round/>
              <a:headEnd type="none" w="med" len="med"/>
              <a:tailEnd type="none" w="med" len="med"/>
            </a:ln>
          </p:spPr>
        </p:cxnSp>
        <p:cxnSp>
          <p:nvCxnSpPr>
            <p:cNvPr id="368" name="Google Shape;368;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sp>
        <p:nvSpPr>
          <p:cNvPr id="369" name="Google Shape;369;p34"/>
          <p:cNvSpPr/>
          <p:nvPr/>
        </p:nvSpPr>
        <p:spPr>
          <a:xfrm>
            <a:off x="6100431" y="-2011450"/>
            <a:ext cx="5532344" cy="5533583"/>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4"/>
          <p:cNvGrpSpPr/>
          <p:nvPr/>
        </p:nvGrpSpPr>
        <p:grpSpPr>
          <a:xfrm flipH="1">
            <a:off x="527111" y="-170492"/>
            <a:ext cx="5873550" cy="1211775"/>
            <a:chOff x="-365050" y="-837825"/>
            <a:chExt cx="5873550" cy="1211775"/>
          </a:xfrm>
        </p:grpSpPr>
        <p:cxnSp>
          <p:nvCxnSpPr>
            <p:cNvPr id="371" name="Google Shape;371;p3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372" name="Google Shape;372;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grpSp>
        <p:nvGrpSpPr>
          <p:cNvPr id="373" name="Google Shape;373;p34"/>
          <p:cNvGrpSpPr/>
          <p:nvPr/>
        </p:nvGrpSpPr>
        <p:grpSpPr>
          <a:xfrm flipH="1">
            <a:off x="3904902" y="-75295"/>
            <a:ext cx="2009569" cy="973361"/>
            <a:chOff x="5205411" y="-75307"/>
            <a:chExt cx="1728661" cy="837300"/>
          </a:xfrm>
        </p:grpSpPr>
        <p:cxnSp>
          <p:nvCxnSpPr>
            <p:cNvPr id="374" name="Google Shape;374;p34"/>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5" name="Google Shape;375;p34"/>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6" name="Google Shape;376;p34"/>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pic>
        <p:nvPicPr>
          <p:cNvPr id="2" name="Picture 1" descr="Screenshot 2023-06-17 at 10.42.04 AM"/>
          <p:cNvPicPr>
            <a:picLocks noChangeAspect="1"/>
          </p:cNvPicPr>
          <p:nvPr/>
        </p:nvPicPr>
        <p:blipFill>
          <a:blip r:embed="rId3"/>
          <a:stretch>
            <a:fillRect/>
          </a:stretch>
        </p:blipFill>
        <p:spPr>
          <a:xfrm>
            <a:off x="5804535" y="667385"/>
            <a:ext cx="3234055" cy="17208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789"/>
    </mc:Choice>
    <mc:Fallback xmlns="">
      <p:transition spd="slow" advTm="4978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4"/>
          <p:cNvSpPr/>
          <p:nvPr/>
        </p:nvSpPr>
        <p:spPr>
          <a:xfrm>
            <a:off x="-115574" y="396122"/>
            <a:ext cx="2005441" cy="1892181"/>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995045" y="1134745"/>
            <a:ext cx="2580640" cy="106553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596900" y="1029335"/>
            <a:ext cx="2581275" cy="97409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txBox="1">
            <a:spLocks noGrp="1"/>
          </p:cNvSpPr>
          <p:nvPr>
            <p:ph type="title" idx="2"/>
          </p:nvPr>
        </p:nvSpPr>
        <p:spPr>
          <a:xfrm>
            <a:off x="527111" y="2641153"/>
            <a:ext cx="7018382" cy="182120"/>
          </a:xfrm>
          <a:prstGeom prst="rect">
            <a:avLst/>
          </a:prstGeom>
        </p:spPr>
        <p:txBody>
          <a:bodyPr spcFirstLastPara="1" wrap="square" lIns="91425" tIns="91425" rIns="91425" bIns="91425" anchor="ctr" anchorCtr="0">
            <a:noAutofit/>
          </a:bodyPr>
          <a:lstStyle/>
          <a:p>
            <a:pPr lvl="0"/>
            <a:br>
              <a:rPr lang="en-IN" sz="1600" dirty="0"/>
            </a:br>
            <a:br>
              <a:rPr lang="en-IN" sz="2000" dirty="0"/>
            </a:br>
            <a:endParaRPr sz="2000" dirty="0"/>
          </a:p>
        </p:txBody>
      </p:sp>
      <p:sp>
        <p:nvSpPr>
          <p:cNvPr id="363" name="Google Shape;363;p34"/>
          <p:cNvSpPr txBox="1">
            <a:spLocks noGrp="1"/>
          </p:cNvSpPr>
          <p:nvPr>
            <p:ph type="title"/>
          </p:nvPr>
        </p:nvSpPr>
        <p:spPr>
          <a:xfrm>
            <a:off x="527050" y="995045"/>
            <a:ext cx="2792730" cy="13023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900" dirty="0">
                <a:solidFill>
                  <a:schemeClr val="tx1"/>
                </a:solidFill>
                <a:latin typeface="Arial Bold" panose="020B0604020202020204" charset="0"/>
                <a:cs typeface="Arial Bold" panose="020B0604020202020204" charset="0"/>
                <a:sym typeface="+mn-ea"/>
              </a:rPr>
              <a:t>BUSINESS FOR COMMON PEOPLE</a:t>
            </a:r>
            <a:br>
              <a:rPr lang="en-US" sz="1900" b="1" dirty="0">
                <a:solidFill>
                  <a:schemeClr val="tx1"/>
                </a:solidFill>
                <a:latin typeface="Arial Bold" panose="020B0604020202020204" charset="0"/>
                <a:cs typeface="Arial Bold" panose="020B0604020202020204" charset="0"/>
              </a:rPr>
            </a:br>
            <a:endParaRPr lang="en-US" sz="1900" b="1" dirty="0">
              <a:solidFill>
                <a:schemeClr val="tx1"/>
              </a:solidFill>
              <a:latin typeface="Arial Bold" panose="020B0604020202020204" charset="0"/>
              <a:cs typeface="Arial Bold" panose="020B0604020202020204" charset="0"/>
            </a:endParaRPr>
          </a:p>
        </p:txBody>
      </p:sp>
      <p:sp>
        <p:nvSpPr>
          <p:cNvPr id="364" name="Google Shape;364;p34"/>
          <p:cNvSpPr txBox="1">
            <a:spLocks noGrp="1"/>
          </p:cNvSpPr>
          <p:nvPr>
            <p:ph type="subTitle" idx="1"/>
          </p:nvPr>
        </p:nvSpPr>
        <p:spPr>
          <a:xfrm>
            <a:off x="189941" y="2428582"/>
            <a:ext cx="5456555" cy="2696845"/>
          </a:xfrm>
          <a:prstGeom prst="rect">
            <a:avLst/>
          </a:prstGeom>
        </p:spPr>
        <p:txBody>
          <a:bodyPr spcFirstLastPara="1" wrap="square" lIns="91425" tIns="91425" rIns="91425" bIns="91425" anchor="t" anchorCtr="0">
            <a:noAutofit/>
          </a:bodyPr>
          <a:lstStyle/>
          <a:p>
            <a:pPr marL="0" lvl="0" indent="0"/>
            <a:endParaRPr lang="en-US" sz="1700" dirty="0">
              <a:latin typeface="Share Tech" panose="00000500000000000000" charset="0"/>
            </a:endParaRPr>
          </a:p>
          <a:p>
            <a:pPr marL="0" lvl="0" indent="0"/>
            <a:r>
              <a:rPr lang="en-US" sz="1700" dirty="0">
                <a:latin typeface="Share Tech" panose="00000500000000000000" charset="0"/>
              </a:rPr>
              <a:t>  </a:t>
            </a:r>
            <a:r>
              <a:rPr lang="en-US" sz="1900" dirty="0">
                <a:latin typeface="Share Tech" panose="00000500000000000000" charset="0"/>
              </a:rPr>
              <a:t>1) Can avail a home based charging sockets </a:t>
            </a:r>
          </a:p>
          <a:p>
            <a:pPr marL="0" lvl="0" indent="0"/>
            <a:r>
              <a:rPr lang="en-US" sz="1900" dirty="0">
                <a:latin typeface="Share Tech" panose="00000500000000000000" charset="0"/>
              </a:rPr>
              <a:t>      for EV </a:t>
            </a:r>
            <a:r>
              <a:rPr lang="en-US" sz="1900" dirty="0">
                <a:latin typeface="Share Tech" panose="00000500000000000000" charset="0"/>
                <a:sym typeface="+mn-ea"/>
              </a:rPr>
              <a:t>vehicles and can make money.</a:t>
            </a:r>
          </a:p>
          <a:p>
            <a:pPr marL="0" lvl="0" indent="0"/>
            <a:endParaRPr lang="en-US" sz="1900" dirty="0">
              <a:latin typeface="Share Tech" panose="00000500000000000000" charset="0"/>
              <a:sym typeface="+mn-ea"/>
            </a:endParaRPr>
          </a:p>
          <a:p>
            <a:pPr marL="0" lvl="0" indent="0"/>
            <a:r>
              <a:rPr lang="en-US" sz="1900" dirty="0">
                <a:latin typeface="Share Tech" panose="00000500000000000000" charset="0"/>
              </a:rPr>
              <a:t>     - Government autherization paper work</a:t>
            </a:r>
          </a:p>
          <a:p>
            <a:pPr marL="0" lvl="0" indent="0"/>
            <a:r>
              <a:rPr lang="en-US" sz="1900" dirty="0">
                <a:latin typeface="Share Tech" panose="00000500000000000000" charset="0"/>
              </a:rPr>
              <a:t>        subsides for </a:t>
            </a:r>
            <a:r>
              <a:rPr lang="en-US" sz="1900" dirty="0">
                <a:latin typeface="Share Tech" panose="00000500000000000000" charset="0"/>
                <a:sym typeface="+mn-ea"/>
              </a:rPr>
              <a:t>solar based charging stations.</a:t>
            </a:r>
            <a:endParaRPr lang="en-US" sz="1900" dirty="0">
              <a:latin typeface="Share Tech" panose="00000500000000000000" charset="0"/>
            </a:endParaRPr>
          </a:p>
          <a:p>
            <a:pPr marL="0" lvl="0" indent="0"/>
            <a:r>
              <a:rPr lang="en-US" sz="1900" dirty="0">
                <a:latin typeface="Share Tech" panose="00000500000000000000" charset="0"/>
              </a:rPr>
              <a:t>                         </a:t>
            </a:r>
          </a:p>
        </p:txBody>
      </p:sp>
      <p:grpSp>
        <p:nvGrpSpPr>
          <p:cNvPr id="366" name="Google Shape;366;p34"/>
          <p:cNvGrpSpPr/>
          <p:nvPr/>
        </p:nvGrpSpPr>
        <p:grpSpPr>
          <a:xfrm rot="10800000" flipH="1">
            <a:off x="0" y="2360297"/>
            <a:ext cx="5124400" cy="462625"/>
            <a:chOff x="384100" y="-88675"/>
            <a:chExt cx="5124400" cy="462625"/>
          </a:xfrm>
        </p:grpSpPr>
        <p:cxnSp>
          <p:nvCxnSpPr>
            <p:cNvPr id="367" name="Google Shape;367;p34"/>
            <p:cNvCxnSpPr/>
            <p:nvPr/>
          </p:nvCxnSpPr>
          <p:spPr>
            <a:xfrm>
              <a:off x="384100" y="-88675"/>
              <a:ext cx="459000" cy="459000"/>
            </a:xfrm>
            <a:prstGeom prst="straightConnector1">
              <a:avLst/>
            </a:prstGeom>
            <a:noFill/>
            <a:ln w="9525" cap="flat" cmpd="sng">
              <a:solidFill>
                <a:schemeClr val="accent2"/>
              </a:solidFill>
              <a:prstDash val="solid"/>
              <a:round/>
              <a:headEnd type="none" w="med" len="med"/>
              <a:tailEnd type="none" w="med" len="med"/>
            </a:ln>
          </p:spPr>
        </p:cxnSp>
        <p:cxnSp>
          <p:nvCxnSpPr>
            <p:cNvPr id="368" name="Google Shape;368;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sp>
        <p:nvSpPr>
          <p:cNvPr id="369" name="Google Shape;369;p34"/>
          <p:cNvSpPr/>
          <p:nvPr/>
        </p:nvSpPr>
        <p:spPr>
          <a:xfrm>
            <a:off x="6100431" y="-2011450"/>
            <a:ext cx="5532344" cy="5533583"/>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4"/>
          <p:cNvGrpSpPr/>
          <p:nvPr/>
        </p:nvGrpSpPr>
        <p:grpSpPr>
          <a:xfrm flipH="1">
            <a:off x="527111" y="-182557"/>
            <a:ext cx="5873550" cy="1211775"/>
            <a:chOff x="-365050" y="-837825"/>
            <a:chExt cx="5873550" cy="1211775"/>
          </a:xfrm>
        </p:grpSpPr>
        <p:cxnSp>
          <p:nvCxnSpPr>
            <p:cNvPr id="371" name="Google Shape;371;p3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372" name="Google Shape;372;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grpSp>
        <p:nvGrpSpPr>
          <p:cNvPr id="373" name="Google Shape;373;p34"/>
          <p:cNvGrpSpPr/>
          <p:nvPr/>
        </p:nvGrpSpPr>
        <p:grpSpPr>
          <a:xfrm flipH="1">
            <a:off x="3904902" y="-75295"/>
            <a:ext cx="2009569" cy="973361"/>
            <a:chOff x="5205411" y="-75307"/>
            <a:chExt cx="1728661" cy="837300"/>
          </a:xfrm>
        </p:grpSpPr>
        <p:cxnSp>
          <p:nvCxnSpPr>
            <p:cNvPr id="374" name="Google Shape;374;p34"/>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5" name="Google Shape;375;p34"/>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6" name="Google Shape;376;p34"/>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pic>
        <p:nvPicPr>
          <p:cNvPr id="5" name="Picture 4" descr="Screenshot 2023-06-15 at 4.04.43 PM"/>
          <p:cNvPicPr>
            <a:picLocks noChangeAspect="1"/>
          </p:cNvPicPr>
          <p:nvPr/>
        </p:nvPicPr>
        <p:blipFill>
          <a:blip r:embed="rId3"/>
          <a:stretch>
            <a:fillRect/>
          </a:stretch>
        </p:blipFill>
        <p:spPr>
          <a:xfrm>
            <a:off x="5236845" y="1134745"/>
            <a:ext cx="3780790" cy="1612265"/>
          </a:xfrm>
          <a:prstGeom prst="rect">
            <a:avLst/>
          </a:prstGeom>
        </p:spPr>
      </p:pic>
      <p:pic>
        <p:nvPicPr>
          <p:cNvPr id="6" name="Picture 5" descr="Screenshot 2023-06-17 at 10.07.21 AM"/>
          <p:cNvPicPr>
            <a:picLocks noChangeAspect="1"/>
          </p:cNvPicPr>
          <p:nvPr/>
        </p:nvPicPr>
        <p:blipFill>
          <a:blip r:embed="rId4"/>
          <a:stretch>
            <a:fillRect/>
          </a:stretch>
        </p:blipFill>
        <p:spPr>
          <a:xfrm>
            <a:off x="5233035" y="2977204"/>
            <a:ext cx="3819525" cy="17792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789"/>
    </mc:Choice>
    <mc:Fallback xmlns="">
      <p:transition spd="slow" advTm="4978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558"/>
        <p:cNvGrpSpPr/>
        <p:nvPr/>
      </p:nvGrpSpPr>
      <p:grpSpPr>
        <a:xfrm>
          <a:off x="0" y="0"/>
          <a:ext cx="0" cy="0"/>
          <a:chOff x="0" y="0"/>
          <a:chExt cx="0" cy="0"/>
        </a:xfrm>
      </p:grpSpPr>
      <p:sp>
        <p:nvSpPr>
          <p:cNvPr id="559" name="Google Shape;559;p42"/>
          <p:cNvSpPr/>
          <p:nvPr/>
        </p:nvSpPr>
        <p:spPr>
          <a:xfrm>
            <a:off x="0" y="0"/>
            <a:ext cx="4168500" cy="1495500"/>
          </a:xfrm>
          <a:prstGeom prst="snip2DiagRect">
            <a:avLst>
              <a:gd name="adj1" fmla="val 0"/>
              <a:gd name="adj2" fmla="val 23043"/>
            </a:avLst>
          </a:prstGeom>
          <a:gradFill>
            <a:gsLst>
              <a:gs pos="0">
                <a:schemeClr val="dk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txBox="1">
            <a:spLocks noGrp="1"/>
          </p:cNvSpPr>
          <p:nvPr>
            <p:ph type="title"/>
          </p:nvPr>
        </p:nvSpPr>
        <p:spPr>
          <a:xfrm>
            <a:off x="1012125" y="397400"/>
            <a:ext cx="2811000" cy="92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A PICTURE IS WORTH A THOUSAND WORDS</a:t>
            </a:r>
          </a:p>
        </p:txBody>
      </p:sp>
      <p:grpSp>
        <p:nvGrpSpPr>
          <p:cNvPr id="561" name="Google Shape;561;p42"/>
          <p:cNvGrpSpPr/>
          <p:nvPr/>
        </p:nvGrpSpPr>
        <p:grpSpPr>
          <a:xfrm>
            <a:off x="2926338" y="1421600"/>
            <a:ext cx="896775" cy="149400"/>
            <a:chOff x="1664075" y="4088600"/>
            <a:chExt cx="896775" cy="149400"/>
          </a:xfrm>
        </p:grpSpPr>
        <p:sp>
          <p:nvSpPr>
            <p:cNvPr id="562" name="Google Shape;562;p42"/>
            <p:cNvSpPr/>
            <p:nvPr/>
          </p:nvSpPr>
          <p:spPr>
            <a:xfrm>
              <a:off x="1887050" y="4088600"/>
              <a:ext cx="673800" cy="149400"/>
            </a:xfrm>
            <a:prstGeom prst="snip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812725"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p:nvPr/>
          </p:nvSpPr>
          <p:spPr>
            <a:xfrm>
              <a:off x="1738400"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2"/>
            <p:cNvSpPr/>
            <p:nvPr/>
          </p:nvSpPr>
          <p:spPr>
            <a:xfrm>
              <a:off x="1664075"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42"/>
          <p:cNvGrpSpPr/>
          <p:nvPr/>
        </p:nvGrpSpPr>
        <p:grpSpPr>
          <a:xfrm>
            <a:off x="155325" y="140888"/>
            <a:ext cx="987245" cy="256500"/>
            <a:chOff x="713275" y="4065425"/>
            <a:chExt cx="987245" cy="256500"/>
          </a:xfrm>
        </p:grpSpPr>
        <p:sp>
          <p:nvSpPr>
            <p:cNvPr id="567" name="Google Shape;567;p42"/>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2"/>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903;p54"/>
          <p:cNvSpPr/>
          <p:nvPr/>
        </p:nvSpPr>
        <p:spPr>
          <a:xfrm>
            <a:off x="3593946" y="2168563"/>
            <a:ext cx="1279800" cy="1257300"/>
          </a:xfrm>
          <a:prstGeom prst="snip2DiagRect">
            <a:avLst>
              <a:gd name="adj1" fmla="val 0"/>
              <a:gd name="adj2" fmla="val 2038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6973"/>
    </mc:Choice>
    <mc:Fallback xmlns="">
      <p:transition spd="slow" advTm="697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4"/>
          <p:cNvSpPr/>
          <p:nvPr/>
        </p:nvSpPr>
        <p:spPr>
          <a:xfrm>
            <a:off x="1010281" y="-229988"/>
            <a:ext cx="2005441" cy="1892181"/>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2155825" y="546100"/>
            <a:ext cx="5832475" cy="118364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1692275" y="366395"/>
            <a:ext cx="5531485" cy="97028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txBox="1">
            <a:spLocks noGrp="1"/>
          </p:cNvSpPr>
          <p:nvPr>
            <p:ph type="title" idx="2"/>
          </p:nvPr>
        </p:nvSpPr>
        <p:spPr>
          <a:xfrm>
            <a:off x="245110" y="2078990"/>
            <a:ext cx="3655695" cy="2270125"/>
          </a:xfrm>
          <a:prstGeom prst="rect">
            <a:avLst/>
          </a:prstGeom>
        </p:spPr>
        <p:txBody>
          <a:bodyPr spcFirstLastPara="1" wrap="square" lIns="91425" tIns="91425" rIns="91425" bIns="91425" anchor="ctr" anchorCtr="0">
            <a:noAutofit/>
          </a:bodyPr>
          <a:lstStyle/>
          <a:p>
            <a:pPr lvl="0"/>
            <a:br>
              <a:rPr lang="en-IN" sz="1600" dirty="0"/>
            </a:br>
            <a:br>
              <a:rPr lang="en-IN" sz="2000" dirty="0"/>
            </a:br>
            <a:endParaRPr sz="2000" dirty="0"/>
          </a:p>
        </p:txBody>
      </p:sp>
      <p:sp>
        <p:nvSpPr>
          <p:cNvPr id="363" name="Google Shape;363;p34"/>
          <p:cNvSpPr txBox="1">
            <a:spLocks noGrp="1"/>
          </p:cNvSpPr>
          <p:nvPr>
            <p:ph type="title"/>
          </p:nvPr>
        </p:nvSpPr>
        <p:spPr>
          <a:xfrm>
            <a:off x="1010285" y="285115"/>
            <a:ext cx="6703060" cy="12636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chemeClr val="dk2"/>
                </a:solidFill>
              </a:rPr>
              <a:t>HOME BASED COMERCIAL CHARGING STATIONS</a:t>
            </a:r>
          </a:p>
        </p:txBody>
      </p:sp>
      <p:sp>
        <p:nvSpPr>
          <p:cNvPr id="369" name="Google Shape;369;p34"/>
          <p:cNvSpPr/>
          <p:nvPr/>
        </p:nvSpPr>
        <p:spPr>
          <a:xfrm>
            <a:off x="7291056" y="-2050185"/>
            <a:ext cx="5532344" cy="5533583"/>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Screenshot 2023-06-16 at 6.00.05 PM"/>
          <p:cNvPicPr>
            <a:picLocks noChangeAspect="1"/>
          </p:cNvPicPr>
          <p:nvPr/>
        </p:nvPicPr>
        <p:blipFill>
          <a:blip r:embed="rId3"/>
          <a:stretch>
            <a:fillRect/>
          </a:stretch>
        </p:blipFill>
        <p:spPr>
          <a:xfrm>
            <a:off x="4222115" y="1900555"/>
            <a:ext cx="4672965" cy="2270125"/>
          </a:xfrm>
          <a:prstGeom prst="rect">
            <a:avLst/>
          </a:prstGeom>
        </p:spPr>
      </p:pic>
      <p:sp>
        <p:nvSpPr>
          <p:cNvPr id="8" name="Text Box 7"/>
          <p:cNvSpPr txBox="1"/>
          <p:nvPr/>
        </p:nvSpPr>
        <p:spPr>
          <a:xfrm>
            <a:off x="371475" y="1548765"/>
            <a:ext cx="3655060" cy="3507740"/>
          </a:xfrm>
          <a:prstGeom prst="rect">
            <a:avLst/>
          </a:prstGeom>
          <a:noFill/>
        </p:spPr>
        <p:txBody>
          <a:bodyPr wrap="square" rtlCol="0">
            <a:spAutoFit/>
          </a:bodyPr>
          <a:lstStyle/>
          <a:p>
            <a:r>
              <a:rPr lang="en-US" sz="1800" b="1">
                <a:solidFill>
                  <a:schemeClr val="bg1"/>
                </a:solidFill>
                <a:latin typeface="Arial Bold" panose="020B0604020202020204" charset="0"/>
                <a:cs typeface="Arial Bold" panose="020B0604020202020204" charset="0"/>
              </a:rPr>
              <a:t>BENIFITS:</a:t>
            </a:r>
          </a:p>
          <a:p>
            <a:endParaRPr lang="en-US" sz="1700" b="1">
              <a:solidFill>
                <a:schemeClr val="bg1"/>
              </a:solidFill>
              <a:latin typeface="Arial Bold" panose="020B0604020202020204" charset="0"/>
              <a:cs typeface="Arial Bold" panose="020B0604020202020204" charset="0"/>
            </a:endParaRPr>
          </a:p>
          <a:p>
            <a:r>
              <a:rPr lang="en-US" sz="1700" b="1">
                <a:solidFill>
                  <a:schemeClr val="tx1"/>
                </a:solidFill>
                <a:highlight>
                  <a:srgbClr val="C0C0C0"/>
                </a:highlight>
                <a:latin typeface="Arial Bold" panose="020B0604020202020204" charset="0"/>
                <a:cs typeface="Arial Bold" panose="020B0604020202020204" charset="0"/>
              </a:rPr>
              <a:t>Convenience</a:t>
            </a:r>
          </a:p>
          <a:p>
            <a:endParaRPr lang="en-US" sz="1700" b="1">
              <a:solidFill>
                <a:schemeClr val="tx1"/>
              </a:solidFill>
              <a:highlight>
                <a:srgbClr val="C0C0C0"/>
              </a:highlight>
              <a:latin typeface="Arial Bold" panose="020B0604020202020204" charset="0"/>
              <a:cs typeface="Arial Bold" panose="020B0604020202020204" charset="0"/>
            </a:endParaRPr>
          </a:p>
          <a:p>
            <a:r>
              <a:rPr lang="en-US" sz="1700" b="1">
                <a:solidFill>
                  <a:schemeClr val="tx1"/>
                </a:solidFill>
                <a:highlight>
                  <a:srgbClr val="C0C0C0"/>
                </a:highlight>
                <a:latin typeface="Arial Bold" panose="020B0604020202020204" charset="0"/>
                <a:cs typeface="Arial Bold" panose="020B0604020202020204" charset="0"/>
              </a:rPr>
              <a:t>State-of-the-Art Equipment</a:t>
            </a:r>
          </a:p>
          <a:p>
            <a:endParaRPr lang="en-US" sz="1700" b="1">
              <a:solidFill>
                <a:schemeClr val="tx1"/>
              </a:solidFill>
              <a:highlight>
                <a:srgbClr val="C0C0C0"/>
              </a:highlight>
              <a:latin typeface="Arial Bold" panose="020B0604020202020204" charset="0"/>
              <a:cs typeface="Arial Bold" panose="020B0604020202020204" charset="0"/>
            </a:endParaRPr>
          </a:p>
          <a:p>
            <a:r>
              <a:rPr lang="en-US" sz="1700" b="1">
                <a:solidFill>
                  <a:schemeClr val="tx1"/>
                </a:solidFill>
                <a:highlight>
                  <a:srgbClr val="C0C0C0"/>
                </a:highlight>
                <a:latin typeface="Arial Bold" panose="020B0604020202020204" charset="0"/>
                <a:cs typeface="Arial Bold" panose="020B0604020202020204" charset="0"/>
              </a:rPr>
              <a:t>Eco-Friendly</a:t>
            </a:r>
          </a:p>
          <a:p>
            <a:endParaRPr lang="en-US" sz="1700" b="1">
              <a:solidFill>
                <a:schemeClr val="tx1"/>
              </a:solidFill>
              <a:highlight>
                <a:srgbClr val="C0C0C0"/>
              </a:highlight>
              <a:latin typeface="Arial Bold" panose="020B0604020202020204" charset="0"/>
              <a:cs typeface="Arial Bold" panose="020B0604020202020204" charset="0"/>
            </a:endParaRPr>
          </a:p>
          <a:p>
            <a:r>
              <a:rPr lang="en-US" sz="1700" b="1">
                <a:solidFill>
                  <a:schemeClr val="tx1"/>
                </a:solidFill>
                <a:highlight>
                  <a:srgbClr val="C0C0C0"/>
                </a:highlight>
                <a:latin typeface="Arial Bold" panose="020B0604020202020204" charset="0"/>
                <a:cs typeface="Arial Bold" panose="020B0604020202020204" charset="0"/>
              </a:rPr>
              <a:t>Reliable Service</a:t>
            </a:r>
          </a:p>
          <a:p>
            <a:endParaRPr lang="en-US" sz="1700">
              <a:solidFill>
                <a:schemeClr val="tx1"/>
              </a:solidFill>
              <a:highlight>
                <a:srgbClr val="C0C0C0"/>
              </a:highlight>
            </a:endParaRPr>
          </a:p>
          <a:p>
            <a:r>
              <a:rPr lang="en-US" sz="1700" b="1">
                <a:solidFill>
                  <a:schemeClr val="tx1"/>
                </a:solidFill>
                <a:highlight>
                  <a:srgbClr val="C0C0C0"/>
                </a:highlight>
                <a:latin typeface="Arial Bold" panose="020B0604020202020204" charset="0"/>
                <a:cs typeface="Arial Bold" panose="020B0604020202020204" charset="0"/>
              </a:rPr>
              <a:t>Competitive Pricing</a:t>
            </a:r>
          </a:p>
          <a:p>
            <a:endParaRPr lang="en-US" sz="1700" b="1">
              <a:solidFill>
                <a:schemeClr val="tx1"/>
              </a:solidFill>
              <a:highlight>
                <a:srgbClr val="C0C0C0"/>
              </a:highlight>
              <a:latin typeface="Arial Bold" panose="020B0604020202020204" charset="0"/>
              <a:cs typeface="Arial Bold" panose="020B0604020202020204" charset="0"/>
            </a:endParaRPr>
          </a:p>
          <a:p>
            <a:r>
              <a:rPr lang="en-US" sz="1700" b="1">
                <a:solidFill>
                  <a:schemeClr val="tx1"/>
                </a:solidFill>
                <a:highlight>
                  <a:srgbClr val="C0C0C0"/>
                </a:highlight>
                <a:latin typeface="Arial Bold" panose="020B0604020202020204" charset="0"/>
                <a:cs typeface="Arial Bold" panose="020B0604020202020204" charset="0"/>
              </a:rPr>
              <a:t>Promoting Sustainable Future</a:t>
            </a:r>
          </a:p>
        </p:txBody>
      </p:sp>
    </p:spTree>
  </p:cSld>
  <p:clrMapOvr>
    <a:masterClrMapping/>
  </p:clrMapOvr>
  <mc:AlternateContent xmlns:mc="http://schemas.openxmlformats.org/markup-compatibility/2006" xmlns:p14="http://schemas.microsoft.com/office/powerpoint/2010/main">
    <mc:Choice Requires="p14">
      <p:transition spd="slow" p14:dur="2000" advTm="49789"/>
    </mc:Choice>
    <mc:Fallback xmlns="">
      <p:transition spd="slow" advTm="4978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4"/>
          <p:cNvSpPr/>
          <p:nvPr/>
        </p:nvSpPr>
        <p:spPr>
          <a:xfrm>
            <a:off x="0" y="342900"/>
            <a:ext cx="2005330" cy="1542415"/>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951865" y="1054735"/>
            <a:ext cx="2771140" cy="676275"/>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596900" y="1029335"/>
            <a:ext cx="2853690" cy="504825"/>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txBox="1">
            <a:spLocks noGrp="1"/>
          </p:cNvSpPr>
          <p:nvPr>
            <p:ph type="title" idx="2"/>
          </p:nvPr>
        </p:nvSpPr>
        <p:spPr>
          <a:xfrm>
            <a:off x="596900" y="2982595"/>
            <a:ext cx="7018655" cy="1891665"/>
          </a:xfrm>
          <a:prstGeom prst="rect">
            <a:avLst/>
          </a:prstGeom>
        </p:spPr>
        <p:txBody>
          <a:bodyPr spcFirstLastPara="1" wrap="square" lIns="91425" tIns="91425" rIns="91425" bIns="91425" anchor="ctr" anchorCtr="0">
            <a:noAutofit/>
          </a:bodyPr>
          <a:lstStyle/>
          <a:p>
            <a:pPr lvl="0"/>
            <a:br>
              <a:rPr lang="en-IN" sz="1600" dirty="0"/>
            </a:br>
            <a:br>
              <a:rPr lang="en-IN" sz="2000" dirty="0"/>
            </a:br>
            <a:endParaRPr sz="2000" dirty="0"/>
          </a:p>
        </p:txBody>
      </p:sp>
      <p:sp>
        <p:nvSpPr>
          <p:cNvPr id="363" name="Google Shape;363;p34"/>
          <p:cNvSpPr txBox="1">
            <a:spLocks noGrp="1"/>
          </p:cNvSpPr>
          <p:nvPr>
            <p:ph type="title"/>
          </p:nvPr>
        </p:nvSpPr>
        <p:spPr>
          <a:xfrm>
            <a:off x="459105" y="860425"/>
            <a:ext cx="2853690" cy="8458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dk2"/>
                </a:solidFill>
              </a:rPr>
              <a:t>PROBLEMS    </a:t>
            </a:r>
          </a:p>
        </p:txBody>
      </p:sp>
      <p:sp>
        <p:nvSpPr>
          <p:cNvPr id="364" name="Google Shape;364;p34"/>
          <p:cNvSpPr txBox="1">
            <a:spLocks noGrp="1"/>
          </p:cNvSpPr>
          <p:nvPr>
            <p:ph type="subTitle" idx="1"/>
          </p:nvPr>
        </p:nvSpPr>
        <p:spPr>
          <a:xfrm>
            <a:off x="521970" y="2640965"/>
            <a:ext cx="4535805" cy="2400935"/>
          </a:xfrm>
          <a:prstGeom prst="rect">
            <a:avLst/>
          </a:prstGeom>
          <a:noFill/>
          <a:extLst>
            <a:ext uri="{909E8E84-426E-40DD-AFC4-6F175D3DCCD1}">
              <a14:hiddenFill xmlns:a14="http://schemas.microsoft.com/office/drawing/2010/main">
                <a:solidFill>
                  <a:schemeClr val="bg1"/>
                </a:solidFill>
              </a14:hiddenFill>
            </a:ext>
          </a:extLst>
        </p:spPr>
        <p:txBody>
          <a:bodyPr spcFirstLastPara="1" wrap="square" lIns="91425" tIns="91425" rIns="91425" bIns="91425" anchor="t" anchorCtr="0">
            <a:noAutofit/>
          </a:bodyPr>
          <a:lstStyle/>
          <a:p>
            <a:pPr marL="0" lvl="0" indent="0"/>
            <a:r>
              <a:rPr lang="en-US" sz="1700" dirty="0">
                <a:latin typeface="Share Tech" panose="00000500000000000000" charset="0"/>
              </a:rPr>
              <a:t>  </a:t>
            </a:r>
          </a:p>
        </p:txBody>
      </p:sp>
      <p:grpSp>
        <p:nvGrpSpPr>
          <p:cNvPr id="366" name="Google Shape;366;p34"/>
          <p:cNvGrpSpPr/>
          <p:nvPr/>
        </p:nvGrpSpPr>
        <p:grpSpPr>
          <a:xfrm rot="10800000" flipH="1">
            <a:off x="3810" y="1873252"/>
            <a:ext cx="5124400" cy="462625"/>
            <a:chOff x="384100" y="-88675"/>
            <a:chExt cx="5124400" cy="462625"/>
          </a:xfrm>
        </p:grpSpPr>
        <p:cxnSp>
          <p:nvCxnSpPr>
            <p:cNvPr id="367" name="Google Shape;367;p34"/>
            <p:cNvCxnSpPr/>
            <p:nvPr/>
          </p:nvCxnSpPr>
          <p:spPr>
            <a:xfrm>
              <a:off x="384100" y="-88675"/>
              <a:ext cx="459000" cy="459000"/>
            </a:xfrm>
            <a:prstGeom prst="straightConnector1">
              <a:avLst/>
            </a:prstGeom>
            <a:noFill/>
            <a:ln w="9525" cap="flat" cmpd="sng">
              <a:solidFill>
                <a:schemeClr val="accent2"/>
              </a:solidFill>
              <a:prstDash val="solid"/>
              <a:round/>
              <a:headEnd type="none" w="med" len="med"/>
              <a:tailEnd type="none" w="med" len="med"/>
            </a:ln>
          </p:spPr>
        </p:cxnSp>
        <p:cxnSp>
          <p:nvCxnSpPr>
            <p:cNvPr id="368" name="Google Shape;368;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sp>
        <p:nvSpPr>
          <p:cNvPr id="369" name="Google Shape;369;p34"/>
          <p:cNvSpPr/>
          <p:nvPr/>
        </p:nvSpPr>
        <p:spPr>
          <a:xfrm>
            <a:off x="6146151" y="-2034310"/>
            <a:ext cx="5532344" cy="5533583"/>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70" name="Google Shape;370;p34"/>
          <p:cNvGrpSpPr/>
          <p:nvPr/>
        </p:nvGrpSpPr>
        <p:grpSpPr>
          <a:xfrm flipH="1">
            <a:off x="527111" y="-441637"/>
            <a:ext cx="5873550" cy="1211775"/>
            <a:chOff x="-365050" y="-837825"/>
            <a:chExt cx="5873550" cy="1211775"/>
          </a:xfrm>
        </p:grpSpPr>
        <p:cxnSp>
          <p:nvCxnSpPr>
            <p:cNvPr id="371" name="Google Shape;371;p3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372" name="Google Shape;372;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grpSp>
        <p:nvGrpSpPr>
          <p:cNvPr id="373" name="Google Shape;373;p34"/>
          <p:cNvGrpSpPr/>
          <p:nvPr/>
        </p:nvGrpSpPr>
        <p:grpSpPr>
          <a:xfrm flipH="1">
            <a:off x="3805207" y="-319770"/>
            <a:ext cx="2009569" cy="973361"/>
            <a:chOff x="5205411" y="-75307"/>
            <a:chExt cx="1728661" cy="837300"/>
          </a:xfrm>
        </p:grpSpPr>
        <p:cxnSp>
          <p:nvCxnSpPr>
            <p:cNvPr id="374" name="Google Shape;374;p34"/>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5" name="Google Shape;375;p34"/>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6" name="Google Shape;376;p34"/>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sp>
        <p:nvSpPr>
          <p:cNvPr id="11" name="Text Box 10"/>
          <p:cNvSpPr txBox="1"/>
          <p:nvPr/>
        </p:nvSpPr>
        <p:spPr>
          <a:xfrm>
            <a:off x="596900" y="2268220"/>
            <a:ext cx="4901565" cy="2830195"/>
          </a:xfrm>
          <a:prstGeom prst="rect">
            <a:avLst/>
          </a:prstGeom>
          <a:noFill/>
        </p:spPr>
        <p:txBody>
          <a:bodyPr wrap="square" rtlCol="0">
            <a:spAutoFit/>
          </a:bodyPr>
          <a:lstStyle/>
          <a:p>
            <a:r>
              <a:rPr lang="en-US" sz="1800" b="1" dirty="0">
                <a:solidFill>
                  <a:schemeClr val="bg1"/>
                </a:solidFill>
                <a:latin typeface="Arial Bold" panose="020B0604020202020204" charset="0"/>
                <a:cs typeface="Arial Bold" panose="020B0604020202020204" charset="0"/>
              </a:rPr>
              <a:t>              RANGE ANXIETY</a:t>
            </a:r>
          </a:p>
          <a:p>
            <a:endParaRPr lang="en-US" sz="1800" b="1" dirty="0">
              <a:solidFill>
                <a:schemeClr val="bg1"/>
              </a:solidFill>
              <a:latin typeface="Arial Bold" panose="020B0604020202020204" charset="0"/>
              <a:cs typeface="Arial Bold" panose="020B0604020202020204" charset="0"/>
            </a:endParaRPr>
          </a:p>
          <a:p>
            <a:endParaRPr lang="en-US" sz="1800" b="1" dirty="0">
              <a:solidFill>
                <a:schemeClr val="bg1"/>
              </a:solidFill>
              <a:latin typeface="Arial Bold" panose="020B0604020202020204" charset="0"/>
              <a:cs typeface="Arial Bold" panose="020B0604020202020204" charset="0"/>
            </a:endParaRPr>
          </a:p>
          <a:p>
            <a:r>
              <a:rPr lang="en-US" sz="1800" b="1" dirty="0">
                <a:solidFill>
                  <a:schemeClr val="bg1"/>
                </a:solidFill>
                <a:latin typeface="Arial Bold" panose="020B0604020202020204" charset="0"/>
                <a:cs typeface="Arial Bold" panose="020B0604020202020204" charset="0"/>
              </a:rPr>
              <a:t>           OPTIMAL ROUTE MAP</a:t>
            </a:r>
          </a:p>
          <a:p>
            <a:endParaRPr lang="en-US" sz="1800" b="1" dirty="0">
              <a:solidFill>
                <a:schemeClr val="bg1"/>
              </a:solidFill>
              <a:latin typeface="Arial Bold" panose="020B0604020202020204" charset="0"/>
              <a:cs typeface="Arial Bold" panose="020B0604020202020204" charset="0"/>
            </a:endParaRPr>
          </a:p>
          <a:p>
            <a:endParaRPr lang="en-US" sz="1700" b="1" dirty="0">
              <a:solidFill>
                <a:schemeClr val="bg1"/>
              </a:solidFill>
              <a:latin typeface="Arial Bold" panose="020B0604020202020204" charset="0"/>
              <a:cs typeface="Arial Bold" panose="020B0604020202020204" charset="0"/>
            </a:endParaRPr>
          </a:p>
          <a:p>
            <a:r>
              <a:rPr lang="en-US" sz="1700" b="1" dirty="0">
                <a:solidFill>
                  <a:schemeClr val="bg1"/>
                </a:solidFill>
                <a:latin typeface="Arial Bold" panose="020B0604020202020204" charset="0"/>
                <a:cs typeface="Arial Bold" panose="020B0604020202020204" charset="0"/>
              </a:rPr>
              <a:t>  LOCATING CHARGING STATIONS</a:t>
            </a:r>
            <a:endParaRPr lang="en-US" sz="1800" b="1" dirty="0">
              <a:solidFill>
                <a:schemeClr val="bg1"/>
              </a:solidFill>
              <a:latin typeface="Arial Bold" panose="020B0604020202020204" charset="0"/>
              <a:cs typeface="Arial Bold" panose="020B0604020202020204" charset="0"/>
            </a:endParaRPr>
          </a:p>
          <a:p>
            <a:endParaRPr lang="en-US" sz="1800" b="1" dirty="0">
              <a:solidFill>
                <a:schemeClr val="bg1"/>
              </a:solidFill>
              <a:latin typeface="Arial Bold" panose="020B0604020202020204" charset="0"/>
              <a:cs typeface="Arial Bold" panose="020B0604020202020204" charset="0"/>
            </a:endParaRPr>
          </a:p>
          <a:p>
            <a:endParaRPr lang="en-US" sz="1800" b="1" dirty="0">
              <a:solidFill>
                <a:schemeClr val="bg1"/>
              </a:solidFill>
              <a:latin typeface="Arial Bold" panose="020B0604020202020204" charset="0"/>
              <a:cs typeface="Arial Bold" panose="020B0604020202020204" charset="0"/>
            </a:endParaRPr>
          </a:p>
          <a:p>
            <a:r>
              <a:rPr lang="en-US" sz="1800" b="1" dirty="0">
                <a:solidFill>
                  <a:schemeClr val="bg1"/>
                </a:solidFill>
                <a:latin typeface="Arial Bold" panose="020B0604020202020204" charset="0"/>
                <a:cs typeface="Arial Bold" panose="020B0604020202020204" charset="0"/>
              </a:rPr>
              <a:t>                WAITING TIME</a:t>
            </a:r>
          </a:p>
        </p:txBody>
      </p:sp>
      <p:sp>
        <p:nvSpPr>
          <p:cNvPr id="12" name="Rounded Rectangle 11"/>
          <p:cNvSpPr/>
          <p:nvPr/>
        </p:nvSpPr>
        <p:spPr>
          <a:xfrm>
            <a:off x="759460" y="2205990"/>
            <a:ext cx="3663315" cy="455930"/>
          </a:xfrm>
          <a:prstGeom prst="roundRect">
            <a:avLst>
              <a:gd name="adj" fmla="val 50000"/>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p:cNvSpPr/>
          <p:nvPr/>
        </p:nvSpPr>
        <p:spPr>
          <a:xfrm>
            <a:off x="759460" y="3042285"/>
            <a:ext cx="3663315" cy="455930"/>
          </a:xfrm>
          <a:prstGeom prst="roundRect">
            <a:avLst>
              <a:gd name="adj" fmla="val 50000"/>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p:cNvSpPr/>
          <p:nvPr/>
        </p:nvSpPr>
        <p:spPr>
          <a:xfrm>
            <a:off x="759460" y="4673600"/>
            <a:ext cx="3663315" cy="455930"/>
          </a:xfrm>
          <a:prstGeom prst="roundRect">
            <a:avLst>
              <a:gd name="adj" fmla="val 50000"/>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Box 14"/>
          <p:cNvSpPr txBox="1"/>
          <p:nvPr/>
        </p:nvSpPr>
        <p:spPr>
          <a:xfrm>
            <a:off x="4912360" y="1734820"/>
            <a:ext cx="3993515" cy="3338195"/>
          </a:xfrm>
          <a:prstGeom prst="rect">
            <a:avLst/>
          </a:prstGeom>
          <a:noFill/>
        </p:spPr>
        <p:txBody>
          <a:bodyPr wrap="square" rtlCol="0">
            <a:spAutoFit/>
          </a:bodyPr>
          <a:lstStyle/>
          <a:p>
            <a:pPr algn="l"/>
            <a:endParaRPr lang="en-US" sz="1500" b="1" dirty="0">
              <a:solidFill>
                <a:schemeClr val="bg1"/>
              </a:solidFill>
              <a:latin typeface="Arial Bold" panose="020B0604020202020204" charset="0"/>
              <a:cs typeface="Arial Bold" panose="020B0604020202020204" charset="0"/>
              <a:sym typeface="+mn-ea"/>
            </a:endParaRPr>
          </a:p>
          <a:p>
            <a:pPr algn="l"/>
            <a:endParaRPr lang="en-US" sz="1500" b="1" dirty="0">
              <a:solidFill>
                <a:schemeClr val="bg1"/>
              </a:solidFill>
              <a:latin typeface="Arial Bold" panose="020B0604020202020204" charset="0"/>
              <a:cs typeface="Arial Bold" panose="020B0604020202020204" charset="0"/>
              <a:sym typeface="+mn-ea"/>
            </a:endParaRPr>
          </a:p>
          <a:p>
            <a:pPr algn="l"/>
            <a:r>
              <a:rPr lang="en-US" sz="1500" b="1" dirty="0">
                <a:solidFill>
                  <a:schemeClr val="bg1"/>
                </a:solidFill>
                <a:latin typeface="Arial Bold" panose="020B0604020202020204" charset="0"/>
                <a:cs typeface="Arial Bold" panose="020B0604020202020204" charset="0"/>
              </a:rPr>
              <a:t>BATTERY HEALTH AND DEGRADATION</a:t>
            </a:r>
          </a:p>
          <a:p>
            <a:pPr algn="l"/>
            <a:endParaRPr lang="en-US" sz="1500" b="1" dirty="0">
              <a:solidFill>
                <a:schemeClr val="bg1"/>
              </a:solidFill>
              <a:latin typeface="Arial Bold" panose="020B0604020202020204" charset="0"/>
              <a:cs typeface="Arial Bold" panose="020B0604020202020204" charset="0"/>
            </a:endParaRPr>
          </a:p>
          <a:p>
            <a:pPr algn="l"/>
            <a:r>
              <a:rPr lang="en-US" sz="1500" b="1" dirty="0">
                <a:solidFill>
                  <a:schemeClr val="bg1"/>
                </a:solidFill>
                <a:latin typeface="Arial Bold" panose="020B0604020202020204" charset="0"/>
                <a:cs typeface="Arial Bold" panose="020B0604020202020204" charset="0"/>
                <a:sym typeface="+mn-ea"/>
              </a:rPr>
              <a:t> </a:t>
            </a:r>
            <a:endParaRPr lang="en-US" b="1" dirty="0">
              <a:solidFill>
                <a:schemeClr val="bg1"/>
              </a:solidFill>
              <a:latin typeface="Arial Bold" panose="020B0604020202020204" charset="0"/>
              <a:cs typeface="Arial Bold" panose="020B0604020202020204" charset="0"/>
              <a:sym typeface="+mn-ea"/>
            </a:endParaRPr>
          </a:p>
          <a:p>
            <a:pPr algn="l"/>
            <a:r>
              <a:rPr lang="en-US" b="1" dirty="0">
                <a:solidFill>
                  <a:schemeClr val="bg1"/>
                </a:solidFill>
                <a:latin typeface="Arial Bold" panose="020B0604020202020204" charset="0"/>
                <a:cs typeface="Arial Bold" panose="020B0604020202020204" charset="0"/>
                <a:sym typeface="+mn-ea"/>
              </a:rPr>
              <a:t>UNEVEN DISTRIBUTION OF CHARGING                  STATIONS</a:t>
            </a:r>
          </a:p>
          <a:p>
            <a:pPr algn="l"/>
            <a:endParaRPr lang="en-US" sz="1500" b="1" dirty="0">
              <a:solidFill>
                <a:schemeClr val="bg1"/>
              </a:solidFill>
              <a:latin typeface="Arial Bold" panose="020B0604020202020204" charset="0"/>
              <a:cs typeface="Arial Bold" panose="020B0604020202020204" charset="0"/>
              <a:sym typeface="+mn-ea"/>
            </a:endParaRPr>
          </a:p>
          <a:p>
            <a:pPr algn="l"/>
            <a:endParaRPr lang="en-US" sz="1500" b="1" dirty="0">
              <a:solidFill>
                <a:schemeClr val="bg1"/>
              </a:solidFill>
              <a:latin typeface="Arial Bold" panose="020B0604020202020204" charset="0"/>
              <a:cs typeface="Arial Bold" panose="020B0604020202020204" charset="0"/>
            </a:endParaRPr>
          </a:p>
          <a:p>
            <a:pPr algn="l"/>
            <a:r>
              <a:rPr lang="en-US" sz="1500" b="1" dirty="0">
                <a:solidFill>
                  <a:schemeClr val="bg1"/>
                </a:solidFill>
                <a:latin typeface="Arial Bold" panose="020B0604020202020204" charset="0"/>
                <a:cs typeface="Arial Bold" panose="020B0604020202020204" charset="0"/>
              </a:rPr>
              <a:t>                USER PREFERENCES</a:t>
            </a:r>
          </a:p>
          <a:p>
            <a:endParaRPr lang="en-US" sz="1500" dirty="0"/>
          </a:p>
          <a:p>
            <a:endParaRPr lang="en-US" sz="1600" b="1" dirty="0">
              <a:solidFill>
                <a:schemeClr val="bg1"/>
              </a:solidFill>
              <a:latin typeface="Arial Bold" panose="020B0604020202020204" charset="0"/>
              <a:cs typeface="Arial Bold" panose="020B0604020202020204" charset="0"/>
            </a:endParaRPr>
          </a:p>
          <a:p>
            <a:r>
              <a:rPr lang="en-US" sz="1600" b="1" dirty="0">
                <a:solidFill>
                  <a:schemeClr val="bg1"/>
                </a:solidFill>
                <a:latin typeface="Arial Bold" panose="020B0604020202020204" charset="0"/>
                <a:cs typeface="Arial Bold" panose="020B0604020202020204" charset="0"/>
              </a:rPr>
              <a:t>LIMITED CHARGING OPTIONS FOR  APARTMENTS/CONDO DWELLERS  </a:t>
            </a:r>
          </a:p>
        </p:txBody>
      </p:sp>
      <p:sp>
        <p:nvSpPr>
          <p:cNvPr id="16" name="Rounded Rectangle 15"/>
          <p:cNvSpPr/>
          <p:nvPr/>
        </p:nvSpPr>
        <p:spPr>
          <a:xfrm>
            <a:off x="759460" y="3878580"/>
            <a:ext cx="3663315" cy="455930"/>
          </a:xfrm>
          <a:prstGeom prst="roundRect">
            <a:avLst>
              <a:gd name="adj" fmla="val 50000"/>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934585" y="3707130"/>
            <a:ext cx="3847465" cy="504190"/>
          </a:xfrm>
          <a:prstGeom prst="roundRect">
            <a:avLst>
              <a:gd name="adj" fmla="val 50000"/>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916805" y="2180590"/>
            <a:ext cx="3893185" cy="459740"/>
          </a:xfrm>
          <a:prstGeom prst="roundRect">
            <a:avLst>
              <a:gd name="adj" fmla="val 50000"/>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4912360" y="2864485"/>
            <a:ext cx="3893185" cy="579120"/>
          </a:xfrm>
          <a:prstGeom prst="roundRect">
            <a:avLst>
              <a:gd name="adj" fmla="val 50000"/>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Box 20"/>
          <p:cNvSpPr txBox="1"/>
          <p:nvPr/>
        </p:nvSpPr>
        <p:spPr>
          <a:xfrm>
            <a:off x="1033780" y="575310"/>
            <a:ext cx="309880" cy="306705"/>
          </a:xfrm>
          <a:prstGeom prst="rect">
            <a:avLst/>
          </a:prstGeom>
          <a:noFill/>
        </p:spPr>
        <p:txBody>
          <a:bodyPr wrap="none" rtlCol="0">
            <a:spAutoFit/>
          </a:bodyPr>
          <a:lstStyle/>
          <a:p>
            <a:endParaRPr lang="en-US"/>
          </a:p>
        </p:txBody>
      </p:sp>
      <p:sp>
        <p:nvSpPr>
          <p:cNvPr id="25" name="Rounded Rectangle 24"/>
          <p:cNvSpPr/>
          <p:nvPr/>
        </p:nvSpPr>
        <p:spPr>
          <a:xfrm>
            <a:off x="4888865" y="4419600"/>
            <a:ext cx="3993515" cy="598170"/>
          </a:xfrm>
          <a:prstGeom prst="roundRect">
            <a:avLst>
              <a:gd name="adj" fmla="val 50000"/>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49789"/>
    </mc:Choice>
    <mc:Fallback xmlns="">
      <p:transition spd="slow" advTm="4978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F5E305F-A150-2334-5770-A87F041DF784}"/>
              </a:ext>
            </a:extLst>
          </p:cNvPr>
          <p:cNvSpPr>
            <a:spLocks noGrp="1"/>
          </p:cNvSpPr>
          <p:nvPr>
            <p:ph type="title"/>
          </p:nvPr>
        </p:nvSpPr>
        <p:spPr>
          <a:xfrm>
            <a:off x="-102064" y="-214305"/>
            <a:ext cx="10364451" cy="1596177"/>
          </a:xfrm>
        </p:spPr>
        <p:txBody>
          <a:bodyPr>
            <a:scene3d>
              <a:camera prst="orthographicFront"/>
              <a:lightRig rig="threePt" dir="t"/>
            </a:scene3d>
            <a:sp3d extrusionH="57150">
              <a:bevelT w="38100" h="38100" prst="relaxedInset"/>
            </a:sp3d>
          </a:bodyPr>
          <a:lstStyle/>
          <a:p>
            <a:r>
              <a:rPr lang="en-IN" sz="4800" dirty="0">
                <a:effectLst>
                  <a:glow rad="63500">
                    <a:schemeClr val="accent1">
                      <a:satMod val="175000"/>
                      <a:alpha val="40000"/>
                    </a:schemeClr>
                  </a:glow>
                </a:effectLst>
              </a:rPr>
              <a:t>Budgeting the product</a:t>
            </a:r>
          </a:p>
        </p:txBody>
      </p:sp>
      <p:graphicFrame>
        <p:nvGraphicFramePr>
          <p:cNvPr id="9" name="Table 9">
            <a:extLst>
              <a:ext uri="{FF2B5EF4-FFF2-40B4-BE49-F238E27FC236}">
                <a16:creationId xmlns:a16="http://schemas.microsoft.com/office/drawing/2014/main" id="{FDB04019-F9D1-FAF3-9245-608E4700D77B}"/>
              </a:ext>
            </a:extLst>
          </p:cNvPr>
          <p:cNvGraphicFramePr>
            <a:graphicFrameLocks noGrp="1"/>
          </p:cNvGraphicFramePr>
          <p:nvPr>
            <p:extLst>
              <p:ext uri="{D42A27DB-BD31-4B8C-83A1-F6EECF244321}">
                <p14:modId xmlns:p14="http://schemas.microsoft.com/office/powerpoint/2010/main" val="4225887239"/>
              </p:ext>
            </p:extLst>
          </p:nvPr>
        </p:nvGraphicFramePr>
        <p:xfrm>
          <a:off x="641692" y="1042490"/>
          <a:ext cx="7024028" cy="1832915"/>
        </p:xfrm>
        <a:graphic>
          <a:graphicData uri="http://schemas.openxmlformats.org/drawingml/2006/table">
            <a:tbl>
              <a:tblPr firstRow="1" bandRow="1">
                <a:tableStyleId>{5C22544A-7EE6-4342-B048-85BDC9FD1C3A}</a:tableStyleId>
              </a:tblPr>
              <a:tblGrid>
                <a:gridCol w="3512014">
                  <a:extLst>
                    <a:ext uri="{9D8B030D-6E8A-4147-A177-3AD203B41FA5}">
                      <a16:colId xmlns:a16="http://schemas.microsoft.com/office/drawing/2014/main" val="1451831077"/>
                    </a:ext>
                  </a:extLst>
                </a:gridCol>
                <a:gridCol w="3512014">
                  <a:extLst>
                    <a:ext uri="{9D8B030D-6E8A-4147-A177-3AD203B41FA5}">
                      <a16:colId xmlns:a16="http://schemas.microsoft.com/office/drawing/2014/main" val="156739042"/>
                    </a:ext>
                  </a:extLst>
                </a:gridCol>
              </a:tblGrid>
              <a:tr h="261845">
                <a:tc>
                  <a:txBody>
                    <a:bodyPr/>
                    <a:lstStyle/>
                    <a:p>
                      <a:pPr fontAlgn="b"/>
                      <a:r>
                        <a:rPr lang="en-IN" sz="1100" b="1">
                          <a:effectLst/>
                        </a:rPr>
                        <a:t>Expense</a:t>
                      </a:r>
                    </a:p>
                  </a:txBody>
                  <a:tcPr anchor="b"/>
                </a:tc>
                <a:tc>
                  <a:txBody>
                    <a:bodyPr/>
                    <a:lstStyle/>
                    <a:p>
                      <a:pPr fontAlgn="b"/>
                      <a:r>
                        <a:rPr lang="en-IN" sz="1100" b="1">
                          <a:effectLst/>
                        </a:rPr>
                        <a:t>Cost Range (INR)</a:t>
                      </a:r>
                    </a:p>
                  </a:txBody>
                  <a:tcPr anchor="b"/>
                </a:tc>
                <a:extLst>
                  <a:ext uri="{0D108BD9-81ED-4DB2-BD59-A6C34878D82A}">
                    <a16:rowId xmlns:a16="http://schemas.microsoft.com/office/drawing/2014/main" val="1448229930"/>
                  </a:ext>
                </a:extLst>
              </a:tr>
              <a:tr h="261845">
                <a:tc>
                  <a:txBody>
                    <a:bodyPr/>
                    <a:lstStyle/>
                    <a:p>
                      <a:pPr fontAlgn="base"/>
                      <a:r>
                        <a:rPr lang="en-IN" sz="1100">
                          <a:effectLst/>
                        </a:rPr>
                        <a:t>Charging Equipment</a:t>
                      </a:r>
                    </a:p>
                  </a:txBody>
                  <a:tcPr anchor="ctr"/>
                </a:tc>
                <a:tc>
                  <a:txBody>
                    <a:bodyPr/>
                    <a:lstStyle/>
                    <a:p>
                      <a:pPr fontAlgn="base"/>
                      <a:r>
                        <a:rPr lang="en-IN" sz="1100">
                          <a:effectLst/>
                        </a:rPr>
                        <a:t>15,000 - 50,000</a:t>
                      </a:r>
                    </a:p>
                  </a:txBody>
                  <a:tcPr anchor="ctr"/>
                </a:tc>
                <a:extLst>
                  <a:ext uri="{0D108BD9-81ED-4DB2-BD59-A6C34878D82A}">
                    <a16:rowId xmlns:a16="http://schemas.microsoft.com/office/drawing/2014/main" val="3355428139"/>
                  </a:ext>
                </a:extLst>
              </a:tr>
              <a:tr h="261845">
                <a:tc>
                  <a:txBody>
                    <a:bodyPr/>
                    <a:lstStyle/>
                    <a:p>
                      <a:pPr fontAlgn="base"/>
                      <a:r>
                        <a:rPr lang="en-IN" sz="1100" dirty="0">
                          <a:effectLst/>
                        </a:rPr>
                        <a:t>Electrical Installation</a:t>
                      </a:r>
                    </a:p>
                  </a:txBody>
                  <a:tcPr anchor="ctr"/>
                </a:tc>
                <a:tc>
                  <a:txBody>
                    <a:bodyPr/>
                    <a:lstStyle/>
                    <a:p>
                      <a:pPr fontAlgn="base"/>
                      <a:r>
                        <a:rPr lang="en-IN" sz="1100" dirty="0">
                          <a:effectLst/>
                        </a:rPr>
                        <a:t>10,000 - 30,000</a:t>
                      </a:r>
                    </a:p>
                  </a:txBody>
                  <a:tcPr anchor="ctr"/>
                </a:tc>
                <a:extLst>
                  <a:ext uri="{0D108BD9-81ED-4DB2-BD59-A6C34878D82A}">
                    <a16:rowId xmlns:a16="http://schemas.microsoft.com/office/drawing/2014/main" val="3808827590"/>
                  </a:ext>
                </a:extLst>
              </a:tr>
              <a:tr h="261845">
                <a:tc>
                  <a:txBody>
                    <a:bodyPr/>
                    <a:lstStyle/>
                    <a:p>
                      <a:pPr fontAlgn="base"/>
                      <a:r>
                        <a:rPr lang="en-US" sz="1100">
                          <a:effectLst/>
                        </a:rPr>
                        <a:t>Online Booking and Payment Platform</a:t>
                      </a:r>
                    </a:p>
                  </a:txBody>
                  <a:tcPr anchor="ctr"/>
                </a:tc>
                <a:tc>
                  <a:txBody>
                    <a:bodyPr/>
                    <a:lstStyle/>
                    <a:p>
                      <a:pPr fontAlgn="base"/>
                      <a:r>
                        <a:rPr lang="en-IN" sz="1100" dirty="0">
                          <a:effectLst/>
                        </a:rPr>
                        <a:t>1200 per year</a:t>
                      </a:r>
                    </a:p>
                  </a:txBody>
                  <a:tcPr anchor="ctr"/>
                </a:tc>
                <a:extLst>
                  <a:ext uri="{0D108BD9-81ED-4DB2-BD59-A6C34878D82A}">
                    <a16:rowId xmlns:a16="http://schemas.microsoft.com/office/drawing/2014/main" val="776915051"/>
                  </a:ext>
                </a:extLst>
              </a:tr>
              <a:tr h="261845">
                <a:tc>
                  <a:txBody>
                    <a:bodyPr/>
                    <a:lstStyle/>
                    <a:p>
                      <a:pPr fontAlgn="base"/>
                      <a:r>
                        <a:rPr lang="en-IN" sz="1100" dirty="0">
                          <a:effectLst/>
                        </a:rPr>
                        <a:t>Online Portal Development</a:t>
                      </a:r>
                    </a:p>
                  </a:txBody>
                  <a:tcPr anchor="ctr"/>
                </a:tc>
                <a:tc>
                  <a:txBody>
                    <a:bodyPr/>
                    <a:lstStyle/>
                    <a:p>
                      <a:pPr fontAlgn="base"/>
                      <a:r>
                        <a:rPr lang="en-IN" sz="1100" dirty="0">
                          <a:effectLst/>
                        </a:rPr>
                        <a:t>20,000 - 50,000</a:t>
                      </a:r>
                    </a:p>
                  </a:txBody>
                  <a:tcPr anchor="ctr"/>
                </a:tc>
                <a:extLst>
                  <a:ext uri="{0D108BD9-81ED-4DB2-BD59-A6C34878D82A}">
                    <a16:rowId xmlns:a16="http://schemas.microsoft.com/office/drawing/2014/main" val="399244814"/>
                  </a:ext>
                </a:extLst>
              </a:tr>
              <a:tr h="261845">
                <a:tc>
                  <a:txBody>
                    <a:bodyPr/>
                    <a:lstStyle/>
                    <a:p>
                      <a:pPr fontAlgn="base"/>
                      <a:r>
                        <a:rPr lang="en-IN" sz="1100">
                          <a:effectLst/>
                        </a:rPr>
                        <a:t>Marketing and Promotion</a:t>
                      </a:r>
                    </a:p>
                  </a:txBody>
                  <a:tcPr anchor="ctr"/>
                </a:tc>
                <a:tc>
                  <a:txBody>
                    <a:bodyPr/>
                    <a:lstStyle/>
                    <a:p>
                      <a:pPr fontAlgn="base"/>
                      <a:r>
                        <a:rPr lang="en-IN" sz="1100">
                          <a:effectLst/>
                        </a:rPr>
                        <a:t>10,000 - 50,000</a:t>
                      </a:r>
                    </a:p>
                  </a:txBody>
                  <a:tcPr anchor="ctr"/>
                </a:tc>
                <a:extLst>
                  <a:ext uri="{0D108BD9-81ED-4DB2-BD59-A6C34878D82A}">
                    <a16:rowId xmlns:a16="http://schemas.microsoft.com/office/drawing/2014/main" val="367904797"/>
                  </a:ext>
                </a:extLst>
              </a:tr>
              <a:tr h="261845">
                <a:tc>
                  <a:txBody>
                    <a:bodyPr/>
                    <a:lstStyle/>
                    <a:p>
                      <a:pPr fontAlgn="base"/>
                      <a:r>
                        <a:rPr lang="en-IN" sz="1100">
                          <a:effectLst/>
                        </a:rPr>
                        <a:t>Maintenance and Support</a:t>
                      </a:r>
                    </a:p>
                  </a:txBody>
                  <a:tcPr anchor="ctr"/>
                </a:tc>
                <a:tc>
                  <a:txBody>
                    <a:bodyPr/>
                    <a:lstStyle/>
                    <a:p>
                      <a:pPr fontAlgn="base"/>
                      <a:r>
                        <a:rPr lang="en-IN" sz="1100" dirty="0">
                          <a:effectLst/>
                        </a:rPr>
                        <a:t>1000-2000 </a:t>
                      </a:r>
                    </a:p>
                  </a:txBody>
                  <a:tcPr anchor="ctr"/>
                </a:tc>
                <a:extLst>
                  <a:ext uri="{0D108BD9-81ED-4DB2-BD59-A6C34878D82A}">
                    <a16:rowId xmlns:a16="http://schemas.microsoft.com/office/drawing/2014/main" val="3451898878"/>
                  </a:ext>
                </a:extLst>
              </a:tr>
            </a:tbl>
          </a:graphicData>
        </a:graphic>
      </p:graphicFrame>
      <p:graphicFrame>
        <p:nvGraphicFramePr>
          <p:cNvPr id="10" name="Table 10">
            <a:extLst>
              <a:ext uri="{FF2B5EF4-FFF2-40B4-BE49-F238E27FC236}">
                <a16:creationId xmlns:a16="http://schemas.microsoft.com/office/drawing/2014/main" id="{F67C1239-46FB-2E08-BC7E-24AF5BA93B69}"/>
              </a:ext>
            </a:extLst>
          </p:cNvPr>
          <p:cNvGraphicFramePr>
            <a:graphicFrameLocks noGrp="1"/>
          </p:cNvGraphicFramePr>
          <p:nvPr>
            <p:extLst>
              <p:ext uri="{D42A27DB-BD31-4B8C-83A1-F6EECF244321}">
                <p14:modId xmlns:p14="http://schemas.microsoft.com/office/powerpoint/2010/main" val="25800550"/>
              </p:ext>
            </p:extLst>
          </p:nvPr>
        </p:nvGraphicFramePr>
        <p:xfrm>
          <a:off x="518160" y="3152738"/>
          <a:ext cx="8107679" cy="1896543"/>
        </p:xfrm>
        <a:graphic>
          <a:graphicData uri="http://schemas.openxmlformats.org/drawingml/2006/table">
            <a:tbl>
              <a:tblPr firstRow="1" bandRow="1">
                <a:tableStyleId>{5C22544A-7EE6-4342-B048-85BDC9FD1C3A}</a:tableStyleId>
              </a:tblPr>
              <a:tblGrid>
                <a:gridCol w="1122371">
                  <a:extLst>
                    <a:ext uri="{9D8B030D-6E8A-4147-A177-3AD203B41FA5}">
                      <a16:colId xmlns:a16="http://schemas.microsoft.com/office/drawing/2014/main" val="3528479302"/>
                    </a:ext>
                  </a:extLst>
                </a:gridCol>
                <a:gridCol w="2328436">
                  <a:extLst>
                    <a:ext uri="{9D8B030D-6E8A-4147-A177-3AD203B41FA5}">
                      <a16:colId xmlns:a16="http://schemas.microsoft.com/office/drawing/2014/main" val="336344808"/>
                    </a:ext>
                  </a:extLst>
                </a:gridCol>
                <a:gridCol w="2328436">
                  <a:extLst>
                    <a:ext uri="{9D8B030D-6E8A-4147-A177-3AD203B41FA5}">
                      <a16:colId xmlns:a16="http://schemas.microsoft.com/office/drawing/2014/main" val="4280895215"/>
                    </a:ext>
                  </a:extLst>
                </a:gridCol>
                <a:gridCol w="2328436">
                  <a:extLst>
                    <a:ext uri="{9D8B030D-6E8A-4147-A177-3AD203B41FA5}">
                      <a16:colId xmlns:a16="http://schemas.microsoft.com/office/drawing/2014/main" val="2298462904"/>
                    </a:ext>
                  </a:extLst>
                </a:gridCol>
              </a:tblGrid>
              <a:tr h="379550">
                <a:tc>
                  <a:txBody>
                    <a:bodyPr/>
                    <a:lstStyle/>
                    <a:p>
                      <a:pPr fontAlgn="b"/>
                      <a:r>
                        <a:rPr lang="en-IN" sz="1050" b="1" dirty="0">
                          <a:effectLst/>
                        </a:rPr>
                        <a:t>Revenue</a:t>
                      </a:r>
                    </a:p>
                    <a:p>
                      <a:pPr fontAlgn="b"/>
                      <a:r>
                        <a:rPr lang="en-IN" sz="1050" b="1" dirty="0">
                          <a:effectLst/>
                        </a:rPr>
                        <a:t>(individual)</a:t>
                      </a:r>
                    </a:p>
                  </a:txBody>
                  <a:tcPr anchor="b"/>
                </a:tc>
                <a:tc>
                  <a:txBody>
                    <a:bodyPr/>
                    <a:lstStyle/>
                    <a:p>
                      <a:pPr fontAlgn="b"/>
                      <a:r>
                        <a:rPr lang="en-IN" sz="1050" b="1" dirty="0">
                          <a:effectLst/>
                        </a:rPr>
                        <a:t>Amount (INR)</a:t>
                      </a:r>
                    </a:p>
                  </a:txBody>
                  <a:tcPr anchor="b"/>
                </a:tc>
                <a:tc>
                  <a:txBody>
                    <a:bodyPr/>
                    <a:lstStyle/>
                    <a:p>
                      <a:pPr fontAlgn="b"/>
                      <a:r>
                        <a:rPr lang="en-IN" sz="1050" b="1" dirty="0">
                          <a:effectLst/>
                        </a:rPr>
                        <a:t>For 100 customers per month (</a:t>
                      </a:r>
                      <a:r>
                        <a:rPr lang="en-IN" sz="1050" b="1" dirty="0" err="1">
                          <a:effectLst/>
                        </a:rPr>
                        <a:t>avg</a:t>
                      </a:r>
                      <a:r>
                        <a:rPr lang="en-IN" sz="1050" b="1" dirty="0">
                          <a:effectLst/>
                        </a:rPr>
                        <a:t> 20 </a:t>
                      </a:r>
                      <a:r>
                        <a:rPr lang="en-IN" sz="1050" b="1" dirty="0" err="1">
                          <a:effectLst/>
                        </a:rPr>
                        <a:t>kWH</a:t>
                      </a:r>
                      <a:r>
                        <a:rPr lang="en-IN" sz="1050" b="1" dirty="0">
                          <a:effectLst/>
                        </a:rPr>
                        <a:t>)</a:t>
                      </a:r>
                    </a:p>
                  </a:txBody>
                  <a:tcPr anchor="b"/>
                </a:tc>
                <a:tc>
                  <a:txBody>
                    <a:bodyPr/>
                    <a:lstStyle/>
                    <a:p>
                      <a:pPr fontAlgn="b"/>
                      <a:r>
                        <a:rPr lang="en-IN" sz="1050" b="1" dirty="0">
                          <a:effectLst/>
                        </a:rPr>
                        <a:t>For Company</a:t>
                      </a:r>
                    </a:p>
                  </a:txBody>
                  <a:tcPr anchor="b"/>
                </a:tc>
                <a:extLst>
                  <a:ext uri="{0D108BD9-81ED-4DB2-BD59-A6C34878D82A}">
                    <a16:rowId xmlns:a16="http://schemas.microsoft.com/office/drawing/2014/main" val="1370547182"/>
                  </a:ext>
                </a:extLst>
              </a:tr>
              <a:tr h="527152">
                <a:tc>
                  <a:txBody>
                    <a:bodyPr/>
                    <a:lstStyle/>
                    <a:p>
                      <a:pPr fontAlgn="base"/>
                      <a:r>
                        <a:rPr lang="en-IN" sz="1050">
                          <a:effectLst/>
                        </a:rPr>
                        <a:t>Monthly Revenue from Charging</a:t>
                      </a:r>
                    </a:p>
                  </a:txBody>
                  <a:tcPr anchor="ctr"/>
                </a:tc>
                <a:tc>
                  <a:txBody>
                    <a:bodyPr/>
                    <a:lstStyle/>
                    <a:p>
                      <a:pPr fontAlgn="base"/>
                      <a:r>
                        <a:rPr lang="en-US" sz="1050" dirty="0">
                          <a:effectLst/>
                        </a:rPr>
                        <a:t>12-14  per KWH energy + service taxes</a:t>
                      </a:r>
                    </a:p>
                  </a:txBody>
                  <a:tcPr anchor="ctr"/>
                </a:tc>
                <a:tc>
                  <a:txBody>
                    <a:bodyPr/>
                    <a:lstStyle/>
                    <a:p>
                      <a:pPr fontAlgn="base"/>
                      <a:r>
                        <a:rPr lang="en-US" sz="1050" dirty="0">
                          <a:effectLst/>
                        </a:rPr>
                        <a:t>13*20*100= 26000</a:t>
                      </a:r>
                    </a:p>
                  </a:txBody>
                  <a:tcPr anchor="ctr"/>
                </a:tc>
                <a:tc>
                  <a:txBody>
                    <a:bodyPr/>
                    <a:lstStyle/>
                    <a:p>
                      <a:pPr fontAlgn="base"/>
                      <a:r>
                        <a:rPr lang="en-US" sz="1050" dirty="0">
                          <a:effectLst/>
                        </a:rPr>
                        <a:t>5% = 1300</a:t>
                      </a:r>
                    </a:p>
                  </a:txBody>
                  <a:tcPr anchor="ctr"/>
                </a:tc>
                <a:extLst>
                  <a:ext uri="{0D108BD9-81ED-4DB2-BD59-A6C34878D82A}">
                    <a16:rowId xmlns:a16="http://schemas.microsoft.com/office/drawing/2014/main" val="2051279161"/>
                  </a:ext>
                </a:extLst>
              </a:tr>
              <a:tr h="527152">
                <a:tc>
                  <a:txBody>
                    <a:bodyPr/>
                    <a:lstStyle/>
                    <a:p>
                      <a:pPr fontAlgn="base"/>
                      <a:r>
                        <a:rPr lang="en-IN" sz="1050" dirty="0">
                          <a:effectLst/>
                        </a:rPr>
                        <a:t>Monthly Operational Costs</a:t>
                      </a:r>
                    </a:p>
                  </a:txBody>
                  <a:tcPr anchor="ctr"/>
                </a:tc>
                <a:tc>
                  <a:txBody>
                    <a:bodyPr/>
                    <a:lstStyle/>
                    <a:p>
                      <a:pPr fontAlgn="base"/>
                      <a:r>
                        <a:rPr lang="en-IN" sz="1050" dirty="0">
                          <a:effectLst/>
                        </a:rPr>
                        <a:t>6-10 per KWH</a:t>
                      </a:r>
                    </a:p>
                  </a:txBody>
                  <a:tcPr anchor="ctr"/>
                </a:tc>
                <a:tc>
                  <a:txBody>
                    <a:bodyPr/>
                    <a:lstStyle/>
                    <a:p>
                      <a:pPr fontAlgn="base"/>
                      <a:r>
                        <a:rPr lang="en-IN" sz="1050" dirty="0">
                          <a:effectLst/>
                        </a:rPr>
                        <a:t>16000</a:t>
                      </a:r>
                    </a:p>
                  </a:txBody>
                  <a:tcPr anchor="ctr"/>
                </a:tc>
                <a:tc>
                  <a:txBody>
                    <a:bodyPr/>
                    <a:lstStyle/>
                    <a:p>
                      <a:pPr fontAlgn="base"/>
                      <a:r>
                        <a:rPr lang="en-IN" sz="1050" dirty="0">
                          <a:effectLst/>
                        </a:rPr>
                        <a:t>For 150000 user with these stations running = 1300*15000</a:t>
                      </a:r>
                    </a:p>
                  </a:txBody>
                  <a:tcPr anchor="ctr"/>
                </a:tc>
                <a:extLst>
                  <a:ext uri="{0D108BD9-81ED-4DB2-BD59-A6C34878D82A}">
                    <a16:rowId xmlns:a16="http://schemas.microsoft.com/office/drawing/2014/main" val="2624857333"/>
                  </a:ext>
                </a:extLst>
              </a:tr>
              <a:tr h="342063">
                <a:tc>
                  <a:txBody>
                    <a:bodyPr/>
                    <a:lstStyle/>
                    <a:p>
                      <a:pPr fontAlgn="base"/>
                      <a:r>
                        <a:rPr lang="en-IN" sz="1050" dirty="0">
                          <a:effectLst/>
                        </a:rPr>
                        <a:t>Monthly Profit</a:t>
                      </a:r>
                    </a:p>
                  </a:txBody>
                  <a:tcPr anchor="ctr"/>
                </a:tc>
                <a:tc>
                  <a:txBody>
                    <a:bodyPr/>
                    <a:lstStyle/>
                    <a:p>
                      <a:pPr fontAlgn="base"/>
                      <a:r>
                        <a:rPr lang="en-IN" sz="1050" dirty="0">
                          <a:effectLst/>
                        </a:rPr>
                        <a:t>2-6 per KWH energy</a:t>
                      </a:r>
                    </a:p>
                  </a:txBody>
                  <a:tcPr anchor="ctr"/>
                </a:tc>
                <a:tc>
                  <a:txBody>
                    <a:bodyPr/>
                    <a:lstStyle/>
                    <a:p>
                      <a:pPr fontAlgn="base"/>
                      <a:r>
                        <a:rPr lang="en-IN" sz="1050" dirty="0">
                          <a:effectLst/>
                        </a:rPr>
                        <a:t>10000</a:t>
                      </a:r>
                    </a:p>
                  </a:txBody>
                  <a:tcPr anchor="ctr"/>
                </a:tc>
                <a:tc>
                  <a:txBody>
                    <a:bodyPr/>
                    <a:lstStyle/>
                    <a:p>
                      <a:pPr fontAlgn="base"/>
                      <a:r>
                        <a:rPr lang="en-IN" sz="1050" dirty="0">
                          <a:effectLst/>
                        </a:rPr>
                        <a:t>19,50,000</a:t>
                      </a:r>
                    </a:p>
                  </a:txBody>
                  <a:tcPr anchor="ctr"/>
                </a:tc>
                <a:extLst>
                  <a:ext uri="{0D108BD9-81ED-4DB2-BD59-A6C34878D82A}">
                    <a16:rowId xmlns:a16="http://schemas.microsoft.com/office/drawing/2014/main" val="1840344876"/>
                  </a:ext>
                </a:extLst>
              </a:tr>
            </a:tbl>
          </a:graphicData>
        </a:graphic>
      </p:graphicFrame>
    </p:spTree>
    <p:extLst>
      <p:ext uri="{BB962C8B-B14F-4D97-AF65-F5344CB8AC3E}">
        <p14:creationId xmlns:p14="http://schemas.microsoft.com/office/powerpoint/2010/main" val="185090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4"/>
          <p:cNvSpPr/>
          <p:nvPr/>
        </p:nvSpPr>
        <p:spPr>
          <a:xfrm>
            <a:off x="1708781" y="-229988"/>
            <a:ext cx="2005441" cy="1892181"/>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2735580" y="356870"/>
            <a:ext cx="4196080" cy="111506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2365375" y="282575"/>
            <a:ext cx="4147820" cy="97028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txBox="1">
            <a:spLocks noGrp="1"/>
          </p:cNvSpPr>
          <p:nvPr>
            <p:ph type="title" idx="2"/>
          </p:nvPr>
        </p:nvSpPr>
        <p:spPr>
          <a:xfrm>
            <a:off x="527050" y="2640965"/>
            <a:ext cx="7018655" cy="2270125"/>
          </a:xfrm>
          <a:prstGeom prst="rect">
            <a:avLst/>
          </a:prstGeom>
        </p:spPr>
        <p:txBody>
          <a:bodyPr spcFirstLastPara="1" wrap="square" lIns="91425" tIns="91425" rIns="91425" bIns="91425" anchor="ctr" anchorCtr="0">
            <a:noAutofit/>
          </a:bodyPr>
          <a:lstStyle/>
          <a:p>
            <a:pPr lvl="0"/>
            <a:br>
              <a:rPr lang="en-IN" sz="1600" dirty="0"/>
            </a:br>
            <a:br>
              <a:rPr lang="en-IN" sz="2000" dirty="0"/>
            </a:br>
            <a:endParaRPr sz="2000" dirty="0"/>
          </a:p>
        </p:txBody>
      </p:sp>
      <p:sp>
        <p:nvSpPr>
          <p:cNvPr id="363" name="Google Shape;363;p34"/>
          <p:cNvSpPr txBox="1">
            <a:spLocks noGrp="1"/>
          </p:cNvSpPr>
          <p:nvPr>
            <p:ph type="title"/>
          </p:nvPr>
        </p:nvSpPr>
        <p:spPr>
          <a:xfrm>
            <a:off x="2170430" y="138430"/>
            <a:ext cx="4537710" cy="12579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dk2"/>
                </a:solidFill>
              </a:rPr>
              <a:t>LIQUID </a:t>
            </a:r>
            <a:r>
              <a:rPr lang="en-US" sz="3300" dirty="0">
                <a:solidFill>
                  <a:schemeClr val="dk2"/>
                </a:solidFill>
                <a:sym typeface="+mn-ea"/>
              </a:rPr>
              <a:t>COOLING</a:t>
            </a:r>
            <a:r>
              <a:rPr lang="en-US" sz="3200" dirty="0">
                <a:solidFill>
                  <a:schemeClr val="dk2"/>
                </a:solidFill>
              </a:rPr>
              <a:t> SYSTEMS</a:t>
            </a:r>
          </a:p>
        </p:txBody>
      </p:sp>
      <p:sp>
        <p:nvSpPr>
          <p:cNvPr id="369" name="Google Shape;369;p34"/>
          <p:cNvSpPr/>
          <p:nvPr/>
        </p:nvSpPr>
        <p:spPr>
          <a:xfrm>
            <a:off x="7291056" y="-2050820"/>
            <a:ext cx="5532344" cy="5533583"/>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1"/>
          <p:cNvSpPr txBox="1"/>
          <p:nvPr/>
        </p:nvSpPr>
        <p:spPr>
          <a:xfrm>
            <a:off x="362585" y="1397000"/>
            <a:ext cx="4352925" cy="3201035"/>
          </a:xfrm>
          <a:prstGeom prst="rect">
            <a:avLst/>
          </a:prstGeom>
          <a:noFill/>
        </p:spPr>
        <p:txBody>
          <a:bodyPr wrap="square" rtlCol="0">
            <a:spAutoFit/>
          </a:bodyPr>
          <a:lstStyle/>
          <a:p>
            <a:endParaRPr lang="en-US" sz="1600" baseline="30000">
              <a:solidFill>
                <a:schemeClr val="bg1"/>
              </a:solidFill>
            </a:endParaRPr>
          </a:p>
          <a:p>
            <a:endParaRPr lang="en-US" sz="1800" baseline="30000">
              <a:solidFill>
                <a:schemeClr val="bg1"/>
              </a:solidFill>
            </a:endParaRPr>
          </a:p>
          <a:p>
            <a:r>
              <a:rPr lang="en-US" sz="2000" baseline="30000">
                <a:solidFill>
                  <a:schemeClr val="bg1"/>
                </a:solidFill>
              </a:rPr>
              <a:t>A mixture of water and glycol, such as ethylene glycol or propylene glycol, can be an economical option for coolant. These mixtures are commonly used in automotive cooling systems and offer good heat transfer capabilities. However, they may require additional anti-corrosion additives and periodic maintenance.</a:t>
            </a:r>
          </a:p>
          <a:p>
            <a:endParaRPr lang="en-US" sz="2000" baseline="30000">
              <a:solidFill>
                <a:schemeClr val="bg1"/>
              </a:solidFill>
            </a:endParaRPr>
          </a:p>
          <a:p>
            <a:r>
              <a:rPr lang="en-US" sz="3200" baseline="30000">
                <a:solidFill>
                  <a:schemeClr val="bg1"/>
                </a:solidFill>
              </a:rPr>
              <a:t>C</a:t>
            </a:r>
            <a:r>
              <a:rPr lang="en-US" sz="2500" baseline="-25000">
                <a:solidFill>
                  <a:schemeClr val="bg1"/>
                </a:solidFill>
              </a:rPr>
              <a:t>2</a:t>
            </a:r>
            <a:r>
              <a:rPr lang="en-US" sz="3200" baseline="30000">
                <a:solidFill>
                  <a:schemeClr val="bg1"/>
                </a:solidFill>
              </a:rPr>
              <a:t>H</a:t>
            </a:r>
            <a:r>
              <a:rPr lang="en-US" sz="2500" baseline="-25000">
                <a:solidFill>
                  <a:schemeClr val="bg1"/>
                </a:solidFill>
              </a:rPr>
              <a:t>6</a:t>
            </a:r>
            <a:r>
              <a:rPr lang="en-US" sz="3200" baseline="30000">
                <a:solidFill>
                  <a:schemeClr val="bg1"/>
                </a:solidFill>
              </a:rPr>
              <a:t>O</a:t>
            </a:r>
            <a:r>
              <a:rPr lang="en-US" sz="2500" baseline="-25000">
                <a:solidFill>
                  <a:schemeClr val="bg1"/>
                </a:solidFill>
              </a:rPr>
              <a:t>2</a:t>
            </a:r>
            <a:r>
              <a:rPr lang="en-US" sz="3200" baseline="-25000">
                <a:solidFill>
                  <a:schemeClr val="bg1"/>
                </a:solidFill>
              </a:rPr>
              <a:t> </a:t>
            </a:r>
            <a:r>
              <a:rPr lang="en-US" sz="3200" baseline="30000">
                <a:solidFill>
                  <a:schemeClr val="bg1"/>
                </a:solidFill>
              </a:rPr>
              <a:t>+ H</a:t>
            </a:r>
            <a:r>
              <a:rPr lang="en-US" sz="2500" baseline="-25000">
                <a:solidFill>
                  <a:schemeClr val="bg1"/>
                </a:solidFill>
              </a:rPr>
              <a:t>2</a:t>
            </a:r>
            <a:r>
              <a:rPr lang="en-US" sz="3200" baseline="30000">
                <a:solidFill>
                  <a:schemeClr val="bg1"/>
                </a:solidFill>
              </a:rPr>
              <a:t>O → C</a:t>
            </a:r>
            <a:r>
              <a:rPr lang="en-US" sz="2500" baseline="-25000">
                <a:solidFill>
                  <a:schemeClr val="bg1"/>
                </a:solidFill>
              </a:rPr>
              <a:t>2</a:t>
            </a:r>
            <a:r>
              <a:rPr lang="en-US" sz="3200" baseline="30000">
                <a:solidFill>
                  <a:schemeClr val="bg1"/>
                </a:solidFill>
              </a:rPr>
              <a:t>H</a:t>
            </a:r>
            <a:r>
              <a:rPr lang="en-US" sz="2500" baseline="-25000">
                <a:solidFill>
                  <a:schemeClr val="bg1"/>
                </a:solidFill>
              </a:rPr>
              <a:t>8</a:t>
            </a:r>
            <a:r>
              <a:rPr lang="en-US" sz="3200" baseline="30000">
                <a:solidFill>
                  <a:schemeClr val="bg1"/>
                </a:solidFill>
              </a:rPr>
              <a:t>O</a:t>
            </a:r>
            <a:r>
              <a:rPr lang="en-US" sz="2500" baseline="-25000">
                <a:solidFill>
                  <a:schemeClr val="bg1"/>
                </a:solidFill>
              </a:rPr>
              <a:t>3</a:t>
            </a:r>
            <a:endParaRPr lang="en-US" sz="2500" baseline="30000">
              <a:solidFill>
                <a:schemeClr val="bg1"/>
              </a:solidFill>
            </a:endParaRPr>
          </a:p>
          <a:p>
            <a:endParaRPr lang="en-US" sz="2500" baseline="30000">
              <a:solidFill>
                <a:schemeClr val="bg1"/>
              </a:solidFill>
            </a:endParaRPr>
          </a:p>
          <a:p>
            <a:r>
              <a:rPr lang="en-US" sz="2000" baseline="30000">
                <a:solidFill>
                  <a:schemeClr val="bg1"/>
                </a:solidFill>
              </a:rPr>
              <a:t>The resulting solution, commonly known as coolant or antifreeze, has improved thermal properties and helps prevent freezing and boiling in the cooling system.</a:t>
            </a:r>
          </a:p>
          <a:p>
            <a:endParaRPr lang="en-US" sz="2000" baseline="30000">
              <a:solidFill>
                <a:schemeClr val="bg1"/>
              </a:solidFill>
            </a:endParaRPr>
          </a:p>
        </p:txBody>
      </p:sp>
      <p:pic>
        <p:nvPicPr>
          <p:cNvPr id="6" name="Picture 5" descr="Screenshot 2023-06-15 at 3.12.46 PM"/>
          <p:cNvPicPr>
            <a:picLocks noChangeAspect="1"/>
          </p:cNvPicPr>
          <p:nvPr/>
        </p:nvPicPr>
        <p:blipFill>
          <a:blip r:embed="rId3"/>
          <a:stretch>
            <a:fillRect/>
          </a:stretch>
        </p:blipFill>
        <p:spPr>
          <a:xfrm>
            <a:off x="5304155" y="3509645"/>
            <a:ext cx="3203575" cy="1543685"/>
          </a:xfrm>
          <a:prstGeom prst="rect">
            <a:avLst/>
          </a:prstGeom>
        </p:spPr>
      </p:pic>
      <p:pic>
        <p:nvPicPr>
          <p:cNvPr id="4" name="Picture 3" descr="Screenshot 2023-06-17 at 9.49.23 AM"/>
          <p:cNvPicPr>
            <a:picLocks noChangeAspect="1"/>
          </p:cNvPicPr>
          <p:nvPr/>
        </p:nvPicPr>
        <p:blipFill>
          <a:blip r:embed="rId4"/>
          <a:stretch>
            <a:fillRect/>
          </a:stretch>
        </p:blipFill>
        <p:spPr>
          <a:xfrm>
            <a:off x="5777865" y="1544320"/>
            <a:ext cx="2432685" cy="18173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789"/>
    </mc:Choice>
    <mc:Fallback xmlns="">
      <p:transition spd="slow" advTm="4978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4"/>
          <p:cNvSpPr/>
          <p:nvPr/>
        </p:nvSpPr>
        <p:spPr>
          <a:xfrm>
            <a:off x="1010281" y="-225543"/>
            <a:ext cx="2005441" cy="1892181"/>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2147570" y="478790"/>
            <a:ext cx="4147820" cy="108077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1692275" y="366395"/>
            <a:ext cx="4147820" cy="97028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txBox="1">
            <a:spLocks noGrp="1"/>
          </p:cNvSpPr>
          <p:nvPr>
            <p:ph type="title" idx="2"/>
          </p:nvPr>
        </p:nvSpPr>
        <p:spPr>
          <a:xfrm>
            <a:off x="527050" y="2640965"/>
            <a:ext cx="7018655" cy="2270125"/>
          </a:xfrm>
          <a:prstGeom prst="rect">
            <a:avLst/>
          </a:prstGeom>
        </p:spPr>
        <p:txBody>
          <a:bodyPr spcFirstLastPara="1" wrap="square" lIns="91425" tIns="91425" rIns="91425" bIns="91425" anchor="ctr" anchorCtr="0">
            <a:noAutofit/>
          </a:bodyPr>
          <a:lstStyle/>
          <a:p>
            <a:pPr lvl="0"/>
            <a:br>
              <a:rPr lang="en-IN" sz="1600" dirty="0"/>
            </a:br>
            <a:br>
              <a:rPr lang="en-IN" sz="2000" dirty="0"/>
            </a:br>
            <a:endParaRPr sz="2000" dirty="0"/>
          </a:p>
        </p:txBody>
      </p:sp>
      <p:sp>
        <p:nvSpPr>
          <p:cNvPr id="363" name="Google Shape;363;p34"/>
          <p:cNvSpPr txBox="1">
            <a:spLocks noGrp="1"/>
          </p:cNvSpPr>
          <p:nvPr>
            <p:ph type="title"/>
          </p:nvPr>
        </p:nvSpPr>
        <p:spPr>
          <a:xfrm>
            <a:off x="1497330" y="301625"/>
            <a:ext cx="4537710" cy="12579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dk2"/>
                </a:solidFill>
              </a:rPr>
              <a:t>Updation in Solar cell based EV</a:t>
            </a:r>
          </a:p>
        </p:txBody>
      </p:sp>
      <p:sp>
        <p:nvSpPr>
          <p:cNvPr id="369" name="Google Shape;369;p34"/>
          <p:cNvSpPr/>
          <p:nvPr/>
        </p:nvSpPr>
        <p:spPr>
          <a:xfrm>
            <a:off x="7291056" y="-2050185"/>
            <a:ext cx="5532344" cy="5533583"/>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1"/>
          <p:cNvSpPr txBox="1"/>
          <p:nvPr/>
        </p:nvSpPr>
        <p:spPr>
          <a:xfrm>
            <a:off x="245110" y="1699260"/>
            <a:ext cx="4469130" cy="1589405"/>
          </a:xfrm>
          <a:prstGeom prst="rect">
            <a:avLst/>
          </a:prstGeom>
          <a:noFill/>
        </p:spPr>
        <p:txBody>
          <a:bodyPr wrap="square" rtlCol="0">
            <a:spAutoFit/>
          </a:bodyPr>
          <a:lstStyle/>
          <a:p>
            <a:endParaRPr lang="en-US" sz="1700" baseline="30000">
              <a:solidFill>
                <a:schemeClr val="bg1"/>
              </a:solidFill>
            </a:endParaRPr>
          </a:p>
          <a:p>
            <a:r>
              <a:rPr lang="en-US" sz="1900" baseline="30000">
                <a:solidFill>
                  <a:schemeClr val="bg1"/>
                </a:solidFill>
              </a:rPr>
              <a:t>Perovskite solar cells have shown promise for lightweight and flexible applications. They can be fabricated on various substrates, including flexible plastics, enabling their integration into the roof or body panels of an EV. Perovskite solar cells are still in the early stages of development, but their high efficiency potential makes them an interesting option for future EVs.</a:t>
            </a:r>
          </a:p>
        </p:txBody>
      </p:sp>
      <p:pic>
        <p:nvPicPr>
          <p:cNvPr id="3" name="Picture 2" descr="Screenshot 2023-06-15 at 4.49.23 PM"/>
          <p:cNvPicPr>
            <a:picLocks noChangeAspect="1"/>
          </p:cNvPicPr>
          <p:nvPr/>
        </p:nvPicPr>
        <p:blipFill>
          <a:blip r:embed="rId3"/>
          <a:stretch>
            <a:fillRect/>
          </a:stretch>
        </p:blipFill>
        <p:spPr>
          <a:xfrm>
            <a:off x="1497330" y="3493135"/>
            <a:ext cx="5866130" cy="1548130"/>
          </a:xfrm>
          <a:prstGeom prst="rect">
            <a:avLst/>
          </a:prstGeom>
        </p:spPr>
      </p:pic>
      <p:pic>
        <p:nvPicPr>
          <p:cNvPr id="5" name="Picture 4" descr="Screenshot 2023-06-15 at 5.33.29 PM"/>
          <p:cNvPicPr>
            <a:picLocks noChangeAspect="1"/>
          </p:cNvPicPr>
          <p:nvPr/>
        </p:nvPicPr>
        <p:blipFill>
          <a:blip r:embed="rId4"/>
          <a:stretch>
            <a:fillRect/>
          </a:stretch>
        </p:blipFill>
        <p:spPr>
          <a:xfrm>
            <a:off x="5047615" y="1666875"/>
            <a:ext cx="3397250" cy="1698625"/>
          </a:xfrm>
          <a:prstGeom prst="rect">
            <a:avLst/>
          </a:prstGeom>
        </p:spPr>
      </p:pic>
      <p:pic>
        <p:nvPicPr>
          <p:cNvPr id="7" name="Picture 6" descr="Screenshot 2023-06-15 at 5.33.29 PM"/>
          <p:cNvPicPr>
            <a:picLocks noChangeAspect="1"/>
          </p:cNvPicPr>
          <p:nvPr/>
        </p:nvPicPr>
        <p:blipFill>
          <a:blip r:embed="rId4"/>
          <a:stretch>
            <a:fillRect/>
          </a:stretch>
        </p:blipFill>
        <p:spPr>
          <a:xfrm>
            <a:off x="5047615" y="1656080"/>
            <a:ext cx="3397250" cy="169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789"/>
    </mc:Choice>
    <mc:Fallback xmlns="">
      <p:transition spd="slow" advTm="4978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81132" y="441305"/>
            <a:ext cx="267335" cy="460375"/>
          </a:xfrm>
          <a:prstGeom prst="rect">
            <a:avLst/>
          </a:prstGeom>
          <a:noFill/>
        </p:spPr>
        <p:txBody>
          <a:bodyPr wrap="none" lIns="91440" tIns="45720" rIns="91440" bIns="45720">
            <a:spAutoFit/>
          </a:bodyPr>
          <a:lstStyle/>
          <a:p>
            <a:pPr algn="ctr"/>
            <a:r>
              <a:rPr lang="en-US" sz="2400" b="1" cap="none" spc="0" dirty="0">
                <a:ln w="22225">
                  <a:solidFill>
                    <a:schemeClr val="accent2"/>
                  </a:solidFill>
                  <a:prstDash val="solid"/>
                </a:ln>
                <a:solidFill>
                  <a:schemeClr val="accent2">
                    <a:lumMod val="40000"/>
                    <a:lumOff val="60000"/>
                  </a:schemeClr>
                </a:solidFill>
                <a:effectLst/>
              </a:rPr>
              <a:t> </a:t>
            </a:r>
          </a:p>
        </p:txBody>
      </p:sp>
      <p:sp>
        <p:nvSpPr>
          <p:cNvPr id="8" name="Rectangle 7"/>
          <p:cNvSpPr/>
          <p:nvPr/>
        </p:nvSpPr>
        <p:spPr>
          <a:xfrm>
            <a:off x="710041" y="1766550"/>
            <a:ext cx="6808274"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25400" dir="5400000" algn="ctr" rotWithShape="0">
                    <a:srgbClr val="6E747A">
                      <a:alpha val="43000"/>
                    </a:srgbClr>
                  </a:outerShdw>
                </a:effectLst>
              </a:rPr>
              <a:t>Your current location to nearest PCR and your speed dials</a:t>
            </a:r>
            <a:endParaRPr lang="en-US" sz="2000" b="0" cap="none" spc="0" dirty="0">
              <a:ln w="0"/>
              <a:solidFill>
                <a:schemeClr val="bg1"/>
              </a:solidFill>
              <a:effectLst>
                <a:outerShdw blurRad="38100" dist="25400" dir="5400000" algn="ctr" rotWithShape="0">
                  <a:srgbClr val="6E747A">
                    <a:alpha val="43000"/>
                  </a:srgbClr>
                </a:outerShdw>
              </a:effectLst>
            </a:endParaRPr>
          </a:p>
        </p:txBody>
      </p:sp>
      <p:pic>
        <p:nvPicPr>
          <p:cNvPr id="2" name="Picture 1" descr="Screenshot 2023-06-15 at 4.06.19 PM"/>
          <p:cNvPicPr>
            <a:picLocks noChangeAspect="1"/>
          </p:cNvPicPr>
          <p:nvPr/>
        </p:nvPicPr>
        <p:blipFill>
          <a:blip r:embed="rId2"/>
          <a:stretch>
            <a:fillRect/>
          </a:stretch>
        </p:blipFill>
        <p:spPr>
          <a:xfrm>
            <a:off x="1850389" y="2484755"/>
            <a:ext cx="4796155" cy="1575435"/>
          </a:xfrm>
          <a:prstGeom prst="rect">
            <a:avLst/>
          </a:prstGeom>
        </p:spPr>
      </p:pic>
      <p:sp>
        <p:nvSpPr>
          <p:cNvPr id="3" name="Google Shape;360;p34"/>
          <p:cNvSpPr/>
          <p:nvPr/>
        </p:nvSpPr>
        <p:spPr>
          <a:xfrm>
            <a:off x="2850515" y="679450"/>
            <a:ext cx="3618230" cy="82804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61;p34"/>
          <p:cNvSpPr/>
          <p:nvPr/>
        </p:nvSpPr>
        <p:spPr>
          <a:xfrm>
            <a:off x="2414270" y="445770"/>
            <a:ext cx="3306445" cy="827405"/>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3;p34"/>
          <p:cNvSpPr txBox="1">
            <a:spLocks noGrp="1"/>
          </p:cNvSpPr>
          <p:nvPr>
            <p:ph type="title"/>
          </p:nvPr>
        </p:nvSpPr>
        <p:spPr>
          <a:xfrm>
            <a:off x="2092325" y="302895"/>
            <a:ext cx="3950335" cy="12045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dk2"/>
                </a:solidFill>
              </a:rPr>
              <a:t>SECURITY</a:t>
            </a:r>
          </a:p>
        </p:txBody>
      </p:sp>
      <p:sp>
        <p:nvSpPr>
          <p:cNvPr id="369" name="Google Shape;369;p34"/>
          <p:cNvSpPr/>
          <p:nvPr/>
        </p:nvSpPr>
        <p:spPr>
          <a:xfrm>
            <a:off x="6100431" y="-2034945"/>
            <a:ext cx="5532344" cy="5533583"/>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4"/>
          <p:cNvSpPr/>
          <p:nvPr/>
        </p:nvSpPr>
        <p:spPr>
          <a:xfrm>
            <a:off x="0" y="342900"/>
            <a:ext cx="2005330" cy="1542415"/>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951865" y="1054735"/>
            <a:ext cx="2771140" cy="676275"/>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596900" y="1029335"/>
            <a:ext cx="2853690" cy="504825"/>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txBox="1">
            <a:spLocks noGrp="1"/>
          </p:cNvSpPr>
          <p:nvPr>
            <p:ph type="title" idx="2"/>
          </p:nvPr>
        </p:nvSpPr>
        <p:spPr>
          <a:xfrm>
            <a:off x="589280" y="2982595"/>
            <a:ext cx="7018655" cy="1891665"/>
          </a:xfrm>
          <a:prstGeom prst="rect">
            <a:avLst/>
          </a:prstGeom>
        </p:spPr>
        <p:txBody>
          <a:bodyPr spcFirstLastPara="1" wrap="square" lIns="91425" tIns="91425" rIns="91425" bIns="91425" anchor="ctr" anchorCtr="0">
            <a:noAutofit/>
          </a:bodyPr>
          <a:lstStyle/>
          <a:p>
            <a:pPr lvl="0"/>
            <a:br>
              <a:rPr lang="en-IN" sz="1600" dirty="0"/>
            </a:br>
            <a:br>
              <a:rPr lang="en-IN" sz="2000" dirty="0"/>
            </a:br>
            <a:endParaRPr sz="2000" dirty="0"/>
          </a:p>
        </p:txBody>
      </p:sp>
      <p:sp>
        <p:nvSpPr>
          <p:cNvPr id="363" name="Google Shape;363;p34"/>
          <p:cNvSpPr txBox="1">
            <a:spLocks noGrp="1"/>
          </p:cNvSpPr>
          <p:nvPr>
            <p:ph type="title"/>
          </p:nvPr>
        </p:nvSpPr>
        <p:spPr>
          <a:xfrm>
            <a:off x="459105" y="860425"/>
            <a:ext cx="2853690" cy="8458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dk2"/>
                </a:solidFill>
              </a:rPr>
              <a:t>OUR SOLUTIONS</a:t>
            </a:r>
          </a:p>
        </p:txBody>
      </p:sp>
      <p:sp>
        <p:nvSpPr>
          <p:cNvPr id="364" name="Google Shape;364;p34"/>
          <p:cNvSpPr txBox="1">
            <a:spLocks noGrp="1"/>
          </p:cNvSpPr>
          <p:nvPr>
            <p:ph type="subTitle" idx="1"/>
          </p:nvPr>
        </p:nvSpPr>
        <p:spPr>
          <a:xfrm>
            <a:off x="521970" y="2640965"/>
            <a:ext cx="4535805" cy="2400935"/>
          </a:xfrm>
          <a:prstGeom prst="rect">
            <a:avLst/>
          </a:prstGeom>
          <a:noFill/>
          <a:extLst>
            <a:ext uri="{909E8E84-426E-40DD-AFC4-6F175D3DCCD1}">
              <a14:hiddenFill xmlns:a14="http://schemas.microsoft.com/office/drawing/2010/main">
                <a:solidFill>
                  <a:schemeClr val="bg1"/>
                </a:solidFill>
              </a14:hiddenFill>
            </a:ext>
          </a:extLst>
        </p:spPr>
        <p:txBody>
          <a:bodyPr spcFirstLastPara="1" wrap="square" lIns="91425" tIns="91425" rIns="91425" bIns="91425" anchor="t" anchorCtr="0">
            <a:noAutofit/>
          </a:bodyPr>
          <a:lstStyle/>
          <a:p>
            <a:pPr marL="0" lvl="0" indent="0"/>
            <a:r>
              <a:rPr lang="en-US" sz="1700" dirty="0">
                <a:latin typeface="Share Tech" panose="00000500000000000000" charset="0"/>
              </a:rPr>
              <a:t>  </a:t>
            </a:r>
          </a:p>
        </p:txBody>
      </p:sp>
      <p:grpSp>
        <p:nvGrpSpPr>
          <p:cNvPr id="366" name="Google Shape;366;p34"/>
          <p:cNvGrpSpPr/>
          <p:nvPr/>
        </p:nvGrpSpPr>
        <p:grpSpPr>
          <a:xfrm rot="10800000" flipH="1">
            <a:off x="3810" y="1873252"/>
            <a:ext cx="5124400" cy="462625"/>
            <a:chOff x="384100" y="-88675"/>
            <a:chExt cx="5124400" cy="462625"/>
          </a:xfrm>
        </p:grpSpPr>
        <p:cxnSp>
          <p:nvCxnSpPr>
            <p:cNvPr id="367" name="Google Shape;367;p34"/>
            <p:cNvCxnSpPr/>
            <p:nvPr/>
          </p:nvCxnSpPr>
          <p:spPr>
            <a:xfrm>
              <a:off x="384100" y="-88675"/>
              <a:ext cx="459000" cy="459000"/>
            </a:xfrm>
            <a:prstGeom prst="straightConnector1">
              <a:avLst/>
            </a:prstGeom>
            <a:noFill/>
            <a:ln w="9525" cap="flat" cmpd="sng">
              <a:solidFill>
                <a:schemeClr val="accent2"/>
              </a:solidFill>
              <a:prstDash val="solid"/>
              <a:round/>
              <a:headEnd type="none" w="med" len="med"/>
              <a:tailEnd type="none" w="med" len="med"/>
            </a:ln>
          </p:spPr>
        </p:cxnSp>
        <p:cxnSp>
          <p:nvCxnSpPr>
            <p:cNvPr id="368" name="Google Shape;368;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sp>
        <p:nvSpPr>
          <p:cNvPr id="369" name="Google Shape;369;p34"/>
          <p:cNvSpPr/>
          <p:nvPr/>
        </p:nvSpPr>
        <p:spPr>
          <a:xfrm>
            <a:off x="6085191" y="-2041930"/>
            <a:ext cx="5532344" cy="5533583"/>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4"/>
          <p:cNvGrpSpPr/>
          <p:nvPr/>
        </p:nvGrpSpPr>
        <p:grpSpPr>
          <a:xfrm flipH="1">
            <a:off x="527111" y="-441637"/>
            <a:ext cx="5873550" cy="1211775"/>
            <a:chOff x="-365050" y="-837825"/>
            <a:chExt cx="5873550" cy="1211775"/>
          </a:xfrm>
        </p:grpSpPr>
        <p:cxnSp>
          <p:nvCxnSpPr>
            <p:cNvPr id="371" name="Google Shape;371;p3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372" name="Google Shape;372;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grpSp>
        <p:nvGrpSpPr>
          <p:cNvPr id="373" name="Google Shape;373;p34"/>
          <p:cNvGrpSpPr/>
          <p:nvPr/>
        </p:nvGrpSpPr>
        <p:grpSpPr>
          <a:xfrm flipH="1">
            <a:off x="3805207" y="-319770"/>
            <a:ext cx="2009569" cy="973361"/>
            <a:chOff x="5205411" y="-75307"/>
            <a:chExt cx="1728661" cy="837300"/>
          </a:xfrm>
        </p:grpSpPr>
        <p:cxnSp>
          <p:nvCxnSpPr>
            <p:cNvPr id="374" name="Google Shape;374;p34"/>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5" name="Google Shape;375;p34"/>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6" name="Google Shape;376;p34"/>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sp>
        <p:nvSpPr>
          <p:cNvPr id="11" name="Text Box 10"/>
          <p:cNvSpPr txBox="1"/>
          <p:nvPr/>
        </p:nvSpPr>
        <p:spPr>
          <a:xfrm>
            <a:off x="568960" y="2085340"/>
            <a:ext cx="4901565" cy="2246769"/>
          </a:xfrm>
          <a:prstGeom prst="rect">
            <a:avLst/>
          </a:prstGeom>
          <a:noFill/>
        </p:spPr>
        <p:txBody>
          <a:bodyPr wrap="square" rtlCol="0">
            <a:spAutoFit/>
          </a:bodyPr>
          <a:lstStyle/>
          <a:p>
            <a:r>
              <a:rPr lang="en-US" b="1" dirty="0">
                <a:solidFill>
                  <a:schemeClr val="bg1"/>
                </a:solidFill>
                <a:latin typeface="Arial Bold" panose="020B0604020202020204" charset="0"/>
                <a:cs typeface="Arial Bold" panose="020B0604020202020204" charset="0"/>
              </a:rPr>
              <a:t>ML model for range prediction of vehicles.</a:t>
            </a:r>
          </a:p>
          <a:p>
            <a:br>
              <a:rPr lang="en-US" b="1" dirty="0">
                <a:solidFill>
                  <a:schemeClr val="bg1"/>
                </a:solidFill>
                <a:latin typeface="Arial Bold" panose="020B0604020202020204" charset="0"/>
                <a:cs typeface="Arial Bold" panose="020B0604020202020204" charset="0"/>
              </a:rPr>
            </a:br>
            <a:r>
              <a:rPr lang="en-US" b="1" dirty="0">
                <a:solidFill>
                  <a:schemeClr val="bg1"/>
                </a:solidFill>
                <a:latin typeface="Arial Bold" panose="020B0604020202020204" charset="0"/>
                <a:cs typeface="Arial Bold" panose="020B0604020202020204" charset="0"/>
              </a:rPr>
              <a:t> </a:t>
            </a:r>
          </a:p>
          <a:p>
            <a:r>
              <a:rPr lang="en-US" b="1" dirty="0">
                <a:solidFill>
                  <a:schemeClr val="bg1"/>
                </a:solidFill>
                <a:latin typeface="Arial Bold" panose="020B0604020202020204" charset="0"/>
                <a:cs typeface="Arial Bold" panose="020B0604020202020204" charset="0"/>
              </a:rPr>
              <a:t>ML model for route </a:t>
            </a:r>
            <a:r>
              <a:rPr lang="en-US" b="1" dirty="0" err="1">
                <a:solidFill>
                  <a:schemeClr val="bg1"/>
                </a:solidFill>
                <a:latin typeface="Arial Bold" panose="020B0604020202020204" charset="0"/>
                <a:cs typeface="Arial Bold" panose="020B0604020202020204" charset="0"/>
              </a:rPr>
              <a:t>optmization</a:t>
            </a:r>
            <a:r>
              <a:rPr lang="en-US" b="1" dirty="0">
                <a:solidFill>
                  <a:schemeClr val="bg1"/>
                </a:solidFill>
                <a:latin typeface="Arial Bold" panose="020B0604020202020204" charset="0"/>
                <a:cs typeface="Arial Bold" panose="020B0604020202020204" charset="0"/>
              </a:rPr>
              <a:t>.</a:t>
            </a:r>
            <a:br>
              <a:rPr lang="en-US" b="1" dirty="0">
                <a:solidFill>
                  <a:schemeClr val="bg1"/>
                </a:solidFill>
                <a:latin typeface="Arial Bold" panose="020B0604020202020204" charset="0"/>
                <a:cs typeface="Arial Bold" panose="020B0604020202020204" charset="0"/>
              </a:rPr>
            </a:br>
            <a:r>
              <a:rPr lang="en-US" b="1" dirty="0">
                <a:solidFill>
                  <a:schemeClr val="bg1"/>
                </a:solidFill>
                <a:latin typeface="Arial Bold" panose="020B0604020202020204" charset="0"/>
                <a:cs typeface="Arial Bold" panose="020B0604020202020204" charset="0"/>
              </a:rPr>
              <a:t> </a:t>
            </a:r>
          </a:p>
          <a:p>
            <a:endParaRPr lang="en-US" b="1" dirty="0">
              <a:solidFill>
                <a:schemeClr val="bg1"/>
              </a:solidFill>
              <a:latin typeface="Arial Bold" panose="020B0604020202020204" charset="0"/>
              <a:cs typeface="Arial Bold" panose="020B0604020202020204" charset="0"/>
            </a:endParaRPr>
          </a:p>
          <a:p>
            <a:r>
              <a:rPr lang="en-US" b="1" dirty="0">
                <a:solidFill>
                  <a:schemeClr val="bg1"/>
                </a:solidFill>
                <a:latin typeface="Arial Bold" panose="020B0604020202020204" charset="0"/>
                <a:cs typeface="Arial Bold" panose="020B0604020202020204" charset="0"/>
              </a:rPr>
              <a:t>ML model for EV charging station placement in grid.</a:t>
            </a:r>
          </a:p>
          <a:p>
            <a:endParaRPr lang="en-US" b="1" dirty="0">
              <a:solidFill>
                <a:schemeClr val="bg1"/>
              </a:solidFill>
              <a:latin typeface="Arial Bold" panose="020B0604020202020204" charset="0"/>
              <a:cs typeface="Arial Bold" panose="020B0604020202020204" charset="0"/>
            </a:endParaRPr>
          </a:p>
          <a:p>
            <a:endParaRPr lang="en-US" b="1" dirty="0">
              <a:solidFill>
                <a:schemeClr val="bg1"/>
              </a:solidFill>
              <a:latin typeface="Arial Bold" panose="020B0604020202020204" charset="0"/>
              <a:cs typeface="Arial Bold" panose="020B0604020202020204" charset="0"/>
            </a:endParaRPr>
          </a:p>
          <a:p>
            <a:r>
              <a:rPr lang="en-US" b="1" dirty="0">
                <a:solidFill>
                  <a:schemeClr val="bg1"/>
                </a:solidFill>
                <a:latin typeface="Arial Bold" panose="020B0604020202020204" charset="0"/>
                <a:cs typeface="Arial Bold" panose="020B0604020202020204" charset="0"/>
              </a:rPr>
              <a:t>ML model for predicting life of motor and</a:t>
            </a:r>
          </a:p>
        </p:txBody>
      </p:sp>
      <p:sp>
        <p:nvSpPr>
          <p:cNvPr id="12" name="Rounded Rectangle 11"/>
          <p:cNvSpPr/>
          <p:nvPr/>
        </p:nvSpPr>
        <p:spPr>
          <a:xfrm>
            <a:off x="418879" y="2677507"/>
            <a:ext cx="4047166" cy="455930"/>
          </a:xfrm>
          <a:prstGeom prst="roundRect">
            <a:avLst>
              <a:gd name="adj" fmla="val 50000"/>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Box 20"/>
          <p:cNvSpPr txBox="1"/>
          <p:nvPr/>
        </p:nvSpPr>
        <p:spPr>
          <a:xfrm>
            <a:off x="1033780" y="575310"/>
            <a:ext cx="309880" cy="306705"/>
          </a:xfrm>
          <a:prstGeom prst="rect">
            <a:avLst/>
          </a:prstGeom>
          <a:noFill/>
        </p:spPr>
        <p:txBody>
          <a:bodyPr wrap="none" rtlCol="0">
            <a:spAutoFit/>
          </a:bodyPr>
          <a:lstStyle/>
          <a:p>
            <a:endParaRPr lang="en-US"/>
          </a:p>
        </p:txBody>
      </p:sp>
      <p:sp>
        <p:nvSpPr>
          <p:cNvPr id="2" name="Rounded Rectangle 11">
            <a:extLst>
              <a:ext uri="{FF2B5EF4-FFF2-40B4-BE49-F238E27FC236}">
                <a16:creationId xmlns:a16="http://schemas.microsoft.com/office/drawing/2014/main" id="{FC9500DD-B8D2-3EC0-BB7F-25DFF85F3B0B}"/>
              </a:ext>
            </a:extLst>
          </p:cNvPr>
          <p:cNvSpPr/>
          <p:nvPr/>
        </p:nvSpPr>
        <p:spPr>
          <a:xfrm>
            <a:off x="411259" y="2010063"/>
            <a:ext cx="4047166" cy="455930"/>
          </a:xfrm>
          <a:prstGeom prst="roundRect">
            <a:avLst>
              <a:gd name="adj" fmla="val 50000"/>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11">
            <a:extLst>
              <a:ext uri="{FF2B5EF4-FFF2-40B4-BE49-F238E27FC236}">
                <a16:creationId xmlns:a16="http://schemas.microsoft.com/office/drawing/2014/main" id="{72EBB158-BD22-60C0-1E54-84E0ED6A0B37}"/>
              </a:ext>
            </a:extLst>
          </p:cNvPr>
          <p:cNvSpPr/>
          <p:nvPr/>
        </p:nvSpPr>
        <p:spPr>
          <a:xfrm>
            <a:off x="411258" y="3903320"/>
            <a:ext cx="4901565" cy="455930"/>
          </a:xfrm>
          <a:prstGeom prst="roundRect">
            <a:avLst>
              <a:gd name="adj" fmla="val 50000"/>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11">
            <a:extLst>
              <a:ext uri="{FF2B5EF4-FFF2-40B4-BE49-F238E27FC236}">
                <a16:creationId xmlns:a16="http://schemas.microsoft.com/office/drawing/2014/main" id="{985DEC60-CC6B-BE71-0CD2-75116F097B5B}"/>
              </a:ext>
            </a:extLst>
          </p:cNvPr>
          <p:cNvSpPr/>
          <p:nvPr/>
        </p:nvSpPr>
        <p:spPr>
          <a:xfrm>
            <a:off x="459104" y="3273842"/>
            <a:ext cx="4669105" cy="455930"/>
          </a:xfrm>
          <a:prstGeom prst="roundRect">
            <a:avLst>
              <a:gd name="adj" fmla="val 50000"/>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Box 10">
            <a:extLst>
              <a:ext uri="{FF2B5EF4-FFF2-40B4-BE49-F238E27FC236}">
                <a16:creationId xmlns:a16="http://schemas.microsoft.com/office/drawing/2014/main" id="{71FDB9C2-B690-2809-54BA-438E9726897F}"/>
              </a:ext>
            </a:extLst>
          </p:cNvPr>
          <p:cNvSpPr txBox="1"/>
          <p:nvPr/>
        </p:nvSpPr>
        <p:spPr>
          <a:xfrm>
            <a:off x="5057775" y="1976869"/>
            <a:ext cx="4047167" cy="2893100"/>
          </a:xfrm>
          <a:prstGeom prst="rect">
            <a:avLst/>
          </a:prstGeom>
          <a:noFill/>
        </p:spPr>
        <p:txBody>
          <a:bodyPr wrap="square" rtlCol="0">
            <a:spAutoFit/>
          </a:bodyPr>
          <a:lstStyle/>
          <a:p>
            <a:r>
              <a:rPr lang="en-US" b="1" dirty="0">
                <a:solidFill>
                  <a:schemeClr val="bg1"/>
                </a:solidFill>
                <a:latin typeface="Arial Bold" panose="020B0604020202020204" charset="0"/>
                <a:cs typeface="Arial Bold" panose="020B0604020202020204" charset="0"/>
              </a:rPr>
              <a:t>Home based commercial charging stations</a:t>
            </a:r>
          </a:p>
          <a:p>
            <a:r>
              <a:rPr lang="en-US" b="1" dirty="0">
                <a:solidFill>
                  <a:schemeClr val="bg1"/>
                </a:solidFill>
                <a:latin typeface="Arial Bold" panose="020B0604020202020204" charset="0"/>
                <a:cs typeface="Arial Bold" panose="020B0604020202020204" charset="0"/>
              </a:rPr>
              <a:t>(A Pitch for service based company)</a:t>
            </a:r>
          </a:p>
          <a:p>
            <a:endParaRPr lang="en-US" b="1" dirty="0">
              <a:solidFill>
                <a:schemeClr val="bg1"/>
              </a:solidFill>
              <a:latin typeface="Arial Bold" panose="020B0604020202020204" charset="0"/>
              <a:cs typeface="Arial Bold" panose="020B0604020202020204" charset="0"/>
            </a:endParaRPr>
          </a:p>
          <a:p>
            <a:endParaRPr lang="en-US" b="1" dirty="0">
              <a:solidFill>
                <a:schemeClr val="bg1"/>
              </a:solidFill>
              <a:latin typeface="Arial Bold" panose="020B0604020202020204" charset="0"/>
              <a:cs typeface="Arial Bold" panose="020B0604020202020204" charset="0"/>
            </a:endParaRPr>
          </a:p>
          <a:p>
            <a:r>
              <a:rPr lang="en-US" b="1" dirty="0">
                <a:solidFill>
                  <a:schemeClr val="bg1"/>
                </a:solidFill>
                <a:latin typeface="Arial Bold" panose="020B0604020202020204" charset="0"/>
                <a:cs typeface="Arial Bold" panose="020B0604020202020204" charset="0"/>
              </a:rPr>
              <a:t>Liquid Cooling System (for better life of charging cables</a:t>
            </a:r>
          </a:p>
          <a:p>
            <a:endParaRPr lang="en-US" b="1" dirty="0">
              <a:solidFill>
                <a:schemeClr val="bg1"/>
              </a:solidFill>
              <a:latin typeface="Arial Bold" panose="020B0604020202020204" charset="0"/>
              <a:cs typeface="Arial Bold" panose="020B0604020202020204" charset="0"/>
            </a:endParaRPr>
          </a:p>
          <a:p>
            <a:r>
              <a:rPr lang="en-US" b="1" dirty="0">
                <a:solidFill>
                  <a:schemeClr val="bg1"/>
                </a:solidFill>
                <a:latin typeface="Arial Bold" panose="020B0604020202020204" charset="0"/>
                <a:cs typeface="Arial Bold" panose="020B0604020202020204" charset="0"/>
              </a:rPr>
              <a:t>    A simple update in solar cells for better     </a:t>
            </a:r>
          </a:p>
          <a:p>
            <a:r>
              <a:rPr lang="en-US" b="1" dirty="0">
                <a:solidFill>
                  <a:schemeClr val="bg1"/>
                </a:solidFill>
                <a:latin typeface="Arial Bold" panose="020B0604020202020204" charset="0"/>
                <a:cs typeface="Arial Bold" panose="020B0604020202020204" charset="0"/>
              </a:rPr>
              <a:t>     use of solar energy</a:t>
            </a:r>
          </a:p>
          <a:p>
            <a:endParaRPr lang="en-US" b="1" dirty="0">
              <a:solidFill>
                <a:schemeClr val="bg1"/>
              </a:solidFill>
              <a:latin typeface="Arial Bold" panose="020B0604020202020204" charset="0"/>
              <a:cs typeface="Arial Bold" panose="020B0604020202020204" charset="0"/>
            </a:endParaRPr>
          </a:p>
          <a:p>
            <a:endParaRPr lang="en-US" b="1" dirty="0">
              <a:solidFill>
                <a:schemeClr val="bg1"/>
              </a:solidFill>
              <a:latin typeface="Arial Bold" panose="020B0604020202020204" charset="0"/>
              <a:cs typeface="Arial Bold" panose="020B0604020202020204" charset="0"/>
            </a:endParaRPr>
          </a:p>
          <a:p>
            <a:r>
              <a:rPr lang="en-US" b="1" dirty="0">
                <a:solidFill>
                  <a:schemeClr val="bg1"/>
                </a:solidFill>
                <a:latin typeface="Arial Bold" panose="020B0604020202020204" charset="0"/>
                <a:cs typeface="Arial Bold" panose="020B0604020202020204" charset="0"/>
              </a:rPr>
              <a:t>      A dedicated safety option for any road</a:t>
            </a:r>
          </a:p>
          <a:p>
            <a:r>
              <a:rPr lang="en-US" b="1" dirty="0">
                <a:solidFill>
                  <a:schemeClr val="bg1"/>
                </a:solidFill>
                <a:latin typeface="Arial Bold" panose="020B0604020202020204" charset="0"/>
                <a:cs typeface="Arial Bold" panose="020B0604020202020204" charset="0"/>
              </a:rPr>
              <a:t>      side assistance </a:t>
            </a:r>
          </a:p>
        </p:txBody>
      </p:sp>
      <p:sp>
        <p:nvSpPr>
          <p:cNvPr id="6" name="Rounded Rectangle 11">
            <a:extLst>
              <a:ext uri="{FF2B5EF4-FFF2-40B4-BE49-F238E27FC236}">
                <a16:creationId xmlns:a16="http://schemas.microsoft.com/office/drawing/2014/main" id="{5A256561-F148-6C60-0C55-D431DD13C935}"/>
              </a:ext>
            </a:extLst>
          </p:cNvPr>
          <p:cNvSpPr/>
          <p:nvPr/>
        </p:nvSpPr>
        <p:spPr>
          <a:xfrm>
            <a:off x="4951625" y="1990096"/>
            <a:ext cx="4047166" cy="512439"/>
          </a:xfrm>
          <a:prstGeom prst="roundRect">
            <a:avLst>
              <a:gd name="adj" fmla="val 50000"/>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11">
            <a:extLst>
              <a:ext uri="{FF2B5EF4-FFF2-40B4-BE49-F238E27FC236}">
                <a16:creationId xmlns:a16="http://schemas.microsoft.com/office/drawing/2014/main" id="{8BFA99A7-0B53-C7BB-3606-670B4100F385}"/>
              </a:ext>
            </a:extLst>
          </p:cNvPr>
          <p:cNvSpPr/>
          <p:nvPr/>
        </p:nvSpPr>
        <p:spPr>
          <a:xfrm>
            <a:off x="5005155" y="2794105"/>
            <a:ext cx="4047166" cy="512439"/>
          </a:xfrm>
          <a:prstGeom prst="roundRect">
            <a:avLst>
              <a:gd name="adj" fmla="val 50000"/>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11">
            <a:extLst>
              <a:ext uri="{FF2B5EF4-FFF2-40B4-BE49-F238E27FC236}">
                <a16:creationId xmlns:a16="http://schemas.microsoft.com/office/drawing/2014/main" id="{47EC7373-AF13-3A42-F220-2F323D5F06D7}"/>
              </a:ext>
            </a:extLst>
          </p:cNvPr>
          <p:cNvSpPr/>
          <p:nvPr/>
        </p:nvSpPr>
        <p:spPr>
          <a:xfrm>
            <a:off x="5228812" y="3452178"/>
            <a:ext cx="3759251" cy="512438"/>
          </a:xfrm>
          <a:prstGeom prst="roundRect">
            <a:avLst>
              <a:gd name="adj" fmla="val 50000"/>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11">
            <a:extLst>
              <a:ext uri="{FF2B5EF4-FFF2-40B4-BE49-F238E27FC236}">
                <a16:creationId xmlns:a16="http://schemas.microsoft.com/office/drawing/2014/main" id="{61EC8295-9D44-F2B4-CEAA-5A8DA9973A8C}"/>
              </a:ext>
            </a:extLst>
          </p:cNvPr>
          <p:cNvSpPr/>
          <p:nvPr/>
        </p:nvSpPr>
        <p:spPr>
          <a:xfrm>
            <a:off x="5296612" y="4319417"/>
            <a:ext cx="3685967" cy="536104"/>
          </a:xfrm>
          <a:prstGeom prst="roundRect">
            <a:avLst>
              <a:gd name="adj" fmla="val 50000"/>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6061990"/>
      </p:ext>
    </p:extLst>
  </p:cSld>
  <p:clrMapOvr>
    <a:masterClrMapping/>
  </p:clrMapOvr>
  <mc:AlternateContent xmlns:mc="http://schemas.openxmlformats.org/markup-compatibility/2006" xmlns:p14="http://schemas.microsoft.com/office/powerpoint/2010/main">
    <mc:Choice Requires="p14">
      <p:transition spd="slow" p14:dur="2000" advTm="49789"/>
    </mc:Choice>
    <mc:Fallback xmlns="">
      <p:transition spd="slow" advTm="4978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4"/>
          <p:cNvSpPr/>
          <p:nvPr/>
        </p:nvSpPr>
        <p:spPr>
          <a:xfrm>
            <a:off x="-4" y="445652"/>
            <a:ext cx="2005441" cy="1892181"/>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995045" y="1134745"/>
            <a:ext cx="2447925" cy="88773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596900" y="1029335"/>
            <a:ext cx="2447925" cy="77343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txBox="1">
            <a:spLocks noGrp="1"/>
          </p:cNvSpPr>
          <p:nvPr>
            <p:ph type="title" idx="2"/>
          </p:nvPr>
        </p:nvSpPr>
        <p:spPr>
          <a:xfrm>
            <a:off x="527111" y="2641153"/>
            <a:ext cx="7018382" cy="182120"/>
          </a:xfrm>
          <a:prstGeom prst="rect">
            <a:avLst/>
          </a:prstGeom>
        </p:spPr>
        <p:txBody>
          <a:bodyPr spcFirstLastPara="1" wrap="square" lIns="91425" tIns="91425" rIns="91425" bIns="91425" anchor="ctr" anchorCtr="0">
            <a:noAutofit/>
          </a:bodyPr>
          <a:lstStyle/>
          <a:p>
            <a:pPr lvl="0"/>
            <a:br>
              <a:rPr lang="en-IN" sz="1600" dirty="0"/>
            </a:br>
            <a:br>
              <a:rPr lang="en-IN" sz="2000" dirty="0"/>
            </a:br>
            <a:endParaRPr sz="2000" dirty="0"/>
          </a:p>
        </p:txBody>
      </p:sp>
      <p:sp>
        <p:nvSpPr>
          <p:cNvPr id="363" name="Google Shape;363;p34"/>
          <p:cNvSpPr txBox="1">
            <a:spLocks noGrp="1"/>
          </p:cNvSpPr>
          <p:nvPr>
            <p:ph type="title"/>
          </p:nvPr>
        </p:nvSpPr>
        <p:spPr>
          <a:xfrm>
            <a:off x="454660" y="1282065"/>
            <a:ext cx="2817495" cy="6451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200" dirty="0">
                <a:solidFill>
                  <a:schemeClr val="tx1"/>
                </a:solidFill>
                <a:latin typeface="Arial Bold" panose="020B0604020202020204" charset="0"/>
                <a:cs typeface="Arial Bold" panose="020B0604020202020204" charset="0"/>
                <a:sym typeface="+mn-ea"/>
              </a:rPr>
              <a:t>FOR USERS</a:t>
            </a:r>
            <a:br>
              <a:rPr lang="en-US" sz="2200" b="1" dirty="0">
                <a:solidFill>
                  <a:schemeClr val="dk2"/>
                </a:solidFill>
                <a:latin typeface="Arial Bold" panose="020B0604020202020204" charset="0"/>
                <a:cs typeface="Arial Bold" panose="020B0604020202020204" charset="0"/>
              </a:rPr>
            </a:br>
            <a:r>
              <a:rPr lang="en-US" sz="3200" dirty="0">
                <a:solidFill>
                  <a:schemeClr val="dk2"/>
                </a:solidFill>
              </a:rPr>
              <a:t> </a:t>
            </a:r>
          </a:p>
        </p:txBody>
      </p:sp>
      <p:sp>
        <p:nvSpPr>
          <p:cNvPr id="364" name="Google Shape;364;p34"/>
          <p:cNvSpPr txBox="1">
            <a:spLocks noGrp="1"/>
          </p:cNvSpPr>
          <p:nvPr>
            <p:ph type="subTitle" idx="1"/>
          </p:nvPr>
        </p:nvSpPr>
        <p:spPr>
          <a:xfrm>
            <a:off x="521970" y="2640965"/>
            <a:ext cx="5080635" cy="2400935"/>
          </a:xfrm>
          <a:prstGeom prst="rect">
            <a:avLst/>
          </a:prstGeom>
          <a:noFill/>
          <a:extLst>
            <a:ext uri="{909E8E84-426E-40DD-AFC4-6F175D3DCCD1}">
              <a14:hiddenFill xmlns:a14="http://schemas.microsoft.com/office/drawing/2010/main">
                <a:solidFill>
                  <a:schemeClr val="bg1"/>
                </a:solidFill>
              </a14:hiddenFill>
            </a:ext>
          </a:extLst>
        </p:spPr>
        <p:txBody>
          <a:bodyPr spcFirstLastPara="1" wrap="square" lIns="91425" tIns="91425" rIns="91425" bIns="91425" anchor="t" anchorCtr="0">
            <a:noAutofit/>
          </a:bodyPr>
          <a:lstStyle/>
          <a:p>
            <a:pPr marL="0" lvl="0" indent="0"/>
            <a:r>
              <a:rPr lang="en-US" sz="2000" dirty="0">
                <a:latin typeface="Share Tech" panose="00000500000000000000" charset="0"/>
              </a:rPr>
              <a:t>1) ML model for range prediction of vehicles.</a:t>
            </a:r>
          </a:p>
          <a:p>
            <a:pPr marL="0" lvl="0" indent="0"/>
            <a:endParaRPr lang="en-US" sz="2000" dirty="0">
              <a:latin typeface="Share Tech" panose="00000500000000000000" charset="0"/>
            </a:endParaRPr>
          </a:p>
          <a:p>
            <a:pPr marL="0" lvl="0" indent="0"/>
            <a:r>
              <a:rPr lang="en-US" sz="2000" dirty="0">
                <a:latin typeface="Share Tech" panose="00000500000000000000" charset="0"/>
              </a:rPr>
              <a:t>2) ML model for route optmization.</a:t>
            </a:r>
          </a:p>
          <a:p>
            <a:pPr marL="0" lvl="0" indent="0"/>
            <a:endParaRPr lang="en-US" sz="2000" dirty="0">
              <a:latin typeface="Share Tech" panose="00000500000000000000" charset="0"/>
            </a:endParaRPr>
          </a:p>
          <a:p>
            <a:pPr marL="0" lvl="0" indent="0"/>
            <a:r>
              <a:rPr lang="en-US" sz="2000" dirty="0">
                <a:latin typeface="Share Tech" panose="00000500000000000000" charset="0"/>
              </a:rPr>
              <a:t>3) </a:t>
            </a:r>
            <a:r>
              <a:rPr lang="en-US" sz="2000" dirty="0">
                <a:latin typeface="Share Tech" panose="00000500000000000000" charset="0"/>
                <a:sym typeface="+mn-ea"/>
              </a:rPr>
              <a:t>Can request for EV charging station in their area (on the basis of number of  requests)</a:t>
            </a:r>
            <a:endParaRPr lang="en-US" sz="2000" dirty="0">
              <a:latin typeface="Share Tech" panose="00000500000000000000" charset="0"/>
            </a:endParaRPr>
          </a:p>
          <a:p>
            <a:pPr marL="0" lvl="0" indent="0"/>
            <a:r>
              <a:rPr lang="en-US" sz="2000" dirty="0">
                <a:latin typeface="Share Tech" panose="00000500000000000000" charset="0"/>
                <a:sym typeface="+mn-ea"/>
              </a:rPr>
              <a:t>  </a:t>
            </a:r>
            <a:endParaRPr lang="en-US" sz="2000" dirty="0">
              <a:latin typeface="Share Tech" panose="00000500000000000000" charset="0"/>
            </a:endParaRPr>
          </a:p>
          <a:p>
            <a:pPr marL="0" lvl="0" indent="0"/>
            <a:endParaRPr lang="en-US" sz="2000" dirty="0">
              <a:latin typeface="Share Tech" panose="00000500000000000000" charset="0"/>
            </a:endParaRPr>
          </a:p>
        </p:txBody>
      </p:sp>
      <p:grpSp>
        <p:nvGrpSpPr>
          <p:cNvPr id="366" name="Google Shape;366;p34"/>
          <p:cNvGrpSpPr/>
          <p:nvPr/>
        </p:nvGrpSpPr>
        <p:grpSpPr>
          <a:xfrm rot="10800000" flipH="1">
            <a:off x="0" y="2334262"/>
            <a:ext cx="5124400" cy="462625"/>
            <a:chOff x="384100" y="-88675"/>
            <a:chExt cx="5124400" cy="462625"/>
          </a:xfrm>
        </p:grpSpPr>
        <p:cxnSp>
          <p:nvCxnSpPr>
            <p:cNvPr id="367" name="Google Shape;367;p34"/>
            <p:cNvCxnSpPr/>
            <p:nvPr/>
          </p:nvCxnSpPr>
          <p:spPr>
            <a:xfrm>
              <a:off x="384100" y="-88675"/>
              <a:ext cx="459000" cy="459000"/>
            </a:xfrm>
            <a:prstGeom prst="straightConnector1">
              <a:avLst/>
            </a:prstGeom>
            <a:noFill/>
            <a:ln w="9525" cap="flat" cmpd="sng">
              <a:solidFill>
                <a:schemeClr val="accent2"/>
              </a:solidFill>
              <a:prstDash val="solid"/>
              <a:round/>
              <a:headEnd type="none" w="med" len="med"/>
              <a:tailEnd type="none" w="med" len="med"/>
            </a:ln>
          </p:spPr>
        </p:cxnSp>
        <p:cxnSp>
          <p:nvCxnSpPr>
            <p:cNvPr id="368" name="Google Shape;368;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sp>
        <p:nvSpPr>
          <p:cNvPr id="369" name="Google Shape;369;p34"/>
          <p:cNvSpPr/>
          <p:nvPr/>
        </p:nvSpPr>
        <p:spPr>
          <a:xfrm>
            <a:off x="6108051" y="-2003830"/>
            <a:ext cx="5532344" cy="5533583"/>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4"/>
          <p:cNvGrpSpPr/>
          <p:nvPr/>
        </p:nvGrpSpPr>
        <p:grpSpPr>
          <a:xfrm flipH="1">
            <a:off x="454721" y="-182557"/>
            <a:ext cx="5873550" cy="1211775"/>
            <a:chOff x="-365050" y="-837825"/>
            <a:chExt cx="5873550" cy="1211775"/>
          </a:xfrm>
        </p:grpSpPr>
        <p:cxnSp>
          <p:nvCxnSpPr>
            <p:cNvPr id="371" name="Google Shape;371;p3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372" name="Google Shape;372;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grpSp>
        <p:nvGrpSpPr>
          <p:cNvPr id="373" name="Google Shape;373;p34"/>
          <p:cNvGrpSpPr/>
          <p:nvPr/>
        </p:nvGrpSpPr>
        <p:grpSpPr>
          <a:xfrm flipH="1">
            <a:off x="3904902" y="-75295"/>
            <a:ext cx="2009569" cy="973361"/>
            <a:chOff x="5205411" y="-75307"/>
            <a:chExt cx="1728661" cy="837300"/>
          </a:xfrm>
        </p:grpSpPr>
        <p:cxnSp>
          <p:nvCxnSpPr>
            <p:cNvPr id="374" name="Google Shape;374;p34"/>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5" name="Google Shape;375;p34"/>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6" name="Google Shape;376;p34"/>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pic>
        <p:nvPicPr>
          <p:cNvPr id="3" name="Picture 2" descr="Screenshot 2023-06-15 at 3.09.51 PM"/>
          <p:cNvPicPr>
            <a:picLocks noChangeAspect="1"/>
          </p:cNvPicPr>
          <p:nvPr/>
        </p:nvPicPr>
        <p:blipFill>
          <a:blip r:embed="rId3"/>
          <a:stretch>
            <a:fillRect/>
          </a:stretch>
        </p:blipFill>
        <p:spPr>
          <a:xfrm rot="16200000">
            <a:off x="5893435" y="1297305"/>
            <a:ext cx="1427480" cy="2524760"/>
          </a:xfrm>
          <a:prstGeom prst="rect">
            <a:avLst/>
          </a:prstGeom>
        </p:spPr>
      </p:pic>
      <p:pic>
        <p:nvPicPr>
          <p:cNvPr id="7" name="Picture 6" descr="Screenshot 2023-06-15 at 3.14.31 PM"/>
          <p:cNvPicPr>
            <a:picLocks noChangeAspect="1"/>
          </p:cNvPicPr>
          <p:nvPr/>
        </p:nvPicPr>
        <p:blipFill>
          <a:blip r:embed="rId4"/>
          <a:stretch>
            <a:fillRect/>
          </a:stretch>
        </p:blipFill>
        <p:spPr>
          <a:xfrm>
            <a:off x="6328410" y="205740"/>
            <a:ext cx="2727325" cy="1431290"/>
          </a:xfrm>
          <a:prstGeom prst="rect">
            <a:avLst/>
          </a:prstGeom>
        </p:spPr>
      </p:pic>
      <p:pic>
        <p:nvPicPr>
          <p:cNvPr id="10" name="Picture 9" descr="Screenshot 2023-06-17 at 8.42.26 AM"/>
          <p:cNvPicPr>
            <a:picLocks noChangeAspect="1"/>
          </p:cNvPicPr>
          <p:nvPr/>
        </p:nvPicPr>
        <p:blipFill>
          <a:blip r:embed="rId5"/>
          <a:stretch>
            <a:fillRect/>
          </a:stretch>
        </p:blipFill>
        <p:spPr>
          <a:xfrm>
            <a:off x="6153150" y="3437255"/>
            <a:ext cx="2902585" cy="16052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789"/>
    </mc:Choice>
    <mc:Fallback xmlns="">
      <p:transition spd="slow" advTm="4978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4"/>
          <p:cNvSpPr/>
          <p:nvPr/>
        </p:nvSpPr>
        <p:spPr>
          <a:xfrm>
            <a:off x="-4" y="445652"/>
            <a:ext cx="2005441" cy="1892181"/>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995045" y="1134746"/>
            <a:ext cx="4981446" cy="896196"/>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663575" y="991388"/>
            <a:ext cx="4981446" cy="804545"/>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txBox="1">
            <a:spLocks noGrp="1"/>
          </p:cNvSpPr>
          <p:nvPr>
            <p:ph type="title" idx="2"/>
          </p:nvPr>
        </p:nvSpPr>
        <p:spPr>
          <a:xfrm>
            <a:off x="527111" y="2641153"/>
            <a:ext cx="7018382" cy="182120"/>
          </a:xfrm>
          <a:prstGeom prst="rect">
            <a:avLst/>
          </a:prstGeom>
        </p:spPr>
        <p:txBody>
          <a:bodyPr spcFirstLastPara="1" wrap="square" lIns="91425" tIns="91425" rIns="91425" bIns="91425" anchor="ctr" anchorCtr="0">
            <a:noAutofit/>
          </a:bodyPr>
          <a:lstStyle/>
          <a:p>
            <a:pPr lvl="0"/>
            <a:br>
              <a:rPr lang="en-IN" sz="1600" dirty="0"/>
            </a:br>
            <a:br>
              <a:rPr lang="en-IN" sz="2000" dirty="0"/>
            </a:br>
            <a:endParaRPr sz="2000" dirty="0"/>
          </a:p>
        </p:txBody>
      </p:sp>
      <p:sp>
        <p:nvSpPr>
          <p:cNvPr id="363" name="Google Shape;363;p34"/>
          <p:cNvSpPr txBox="1">
            <a:spLocks noGrp="1"/>
          </p:cNvSpPr>
          <p:nvPr>
            <p:ph type="title"/>
          </p:nvPr>
        </p:nvSpPr>
        <p:spPr>
          <a:xfrm>
            <a:off x="565862" y="1244095"/>
            <a:ext cx="4830445" cy="6451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tx1"/>
                </a:solidFill>
                <a:latin typeface="Share Tech" panose="00000500000000000000" charset="0"/>
                <a:sym typeface="+mn-ea"/>
              </a:rPr>
              <a:t>ML model for range prediction of vehicles.</a:t>
            </a:r>
            <a:br>
              <a:rPr lang="en-US" sz="2400" dirty="0">
                <a:latin typeface="Share Tech" panose="00000500000000000000" charset="0"/>
              </a:rPr>
            </a:br>
            <a:r>
              <a:rPr lang="en-US" sz="2400" dirty="0">
                <a:solidFill>
                  <a:schemeClr val="dk2"/>
                </a:solidFill>
              </a:rPr>
              <a:t> </a:t>
            </a:r>
          </a:p>
        </p:txBody>
      </p:sp>
      <p:sp>
        <p:nvSpPr>
          <p:cNvPr id="364" name="Google Shape;364;p34"/>
          <p:cNvSpPr txBox="1">
            <a:spLocks noGrp="1"/>
          </p:cNvSpPr>
          <p:nvPr>
            <p:ph type="subTitle" idx="1"/>
          </p:nvPr>
        </p:nvSpPr>
        <p:spPr>
          <a:xfrm>
            <a:off x="663575" y="2522855"/>
            <a:ext cx="8173720" cy="2356485"/>
          </a:xfrm>
          <a:prstGeom prst="rect">
            <a:avLst/>
          </a:prstGeom>
          <a:noFill/>
          <a:extLst>
            <a:ext uri="{909E8E84-426E-40DD-AFC4-6F175D3DCCD1}">
              <a14:hiddenFill xmlns:a14="http://schemas.microsoft.com/office/drawing/2010/main">
                <a:solidFill>
                  <a:schemeClr val="bg1"/>
                </a:solidFill>
              </a14:hiddenFill>
            </a:ext>
          </a:extLst>
        </p:spPr>
        <p:txBody>
          <a:bodyPr spcFirstLastPara="1" wrap="square" lIns="91425" tIns="91425" rIns="91425" bIns="91425" anchor="t" anchorCtr="0">
            <a:noAutofit/>
          </a:bodyPr>
          <a:lstStyle/>
          <a:p>
            <a:pPr marL="0" lvl="0" indent="0"/>
            <a:r>
              <a:rPr lang="en-US" sz="2200" dirty="0">
                <a:latin typeface="Share Tech" panose="00000500000000000000" charset="0"/>
              </a:rPr>
              <a:t>Based on </a:t>
            </a:r>
          </a:p>
          <a:p>
            <a:pPr marL="0" lvl="0" indent="0"/>
            <a:r>
              <a:rPr lang="en-US" sz="2200" dirty="0">
                <a:latin typeface="Share Tech" panose="00000500000000000000" charset="0"/>
              </a:rPr>
              <a:t>1) Battery temperature</a:t>
            </a:r>
          </a:p>
          <a:p>
            <a:pPr marL="0" lvl="0" indent="0"/>
            <a:r>
              <a:rPr lang="en-US" sz="2200" dirty="0">
                <a:latin typeface="Share Tech" panose="00000500000000000000" charset="0"/>
              </a:rPr>
              <a:t>2) Weight of body</a:t>
            </a:r>
          </a:p>
          <a:p>
            <a:pPr marL="0" lvl="0" indent="0"/>
            <a:r>
              <a:rPr lang="en-US" sz="2200" dirty="0">
                <a:latin typeface="Share Tech" panose="00000500000000000000" charset="0"/>
              </a:rPr>
              <a:t>3) Usage of Air Conditioner</a:t>
            </a:r>
          </a:p>
          <a:p>
            <a:pPr marL="0" lvl="0" indent="0"/>
            <a:r>
              <a:rPr lang="en-US" sz="2200" dirty="0">
                <a:latin typeface="Share Tech" panose="00000500000000000000" charset="0"/>
              </a:rPr>
              <a:t>4) Speed of the vehicle</a:t>
            </a:r>
          </a:p>
          <a:p>
            <a:pPr marL="0" lvl="0" indent="0"/>
            <a:r>
              <a:rPr lang="en-US" sz="2200" dirty="0">
                <a:latin typeface="Share Tech" panose="00000500000000000000" charset="0"/>
              </a:rPr>
              <a:t>5) Weather condition </a:t>
            </a:r>
          </a:p>
          <a:p>
            <a:pPr marL="0" lvl="0" indent="0"/>
            <a:endParaRPr lang="en-US" sz="2200" dirty="0">
              <a:latin typeface="Share Tech" panose="00000500000000000000" charset="0"/>
            </a:endParaRPr>
          </a:p>
          <a:p>
            <a:pPr marL="0" lvl="0" indent="0"/>
            <a:endParaRPr lang="en-US" sz="2200" dirty="0">
              <a:latin typeface="Share Tech" panose="00000500000000000000" charset="0"/>
            </a:endParaRPr>
          </a:p>
        </p:txBody>
      </p:sp>
      <p:grpSp>
        <p:nvGrpSpPr>
          <p:cNvPr id="366" name="Google Shape;366;p34"/>
          <p:cNvGrpSpPr/>
          <p:nvPr/>
        </p:nvGrpSpPr>
        <p:grpSpPr>
          <a:xfrm rot="10800000" flipH="1">
            <a:off x="0" y="2334262"/>
            <a:ext cx="5124400" cy="462625"/>
            <a:chOff x="384100" y="-88675"/>
            <a:chExt cx="5124400" cy="462625"/>
          </a:xfrm>
        </p:grpSpPr>
        <p:cxnSp>
          <p:nvCxnSpPr>
            <p:cNvPr id="367" name="Google Shape;367;p34"/>
            <p:cNvCxnSpPr/>
            <p:nvPr/>
          </p:nvCxnSpPr>
          <p:spPr>
            <a:xfrm>
              <a:off x="384100" y="-88675"/>
              <a:ext cx="459000" cy="459000"/>
            </a:xfrm>
            <a:prstGeom prst="straightConnector1">
              <a:avLst/>
            </a:prstGeom>
            <a:noFill/>
            <a:ln w="9525" cap="flat" cmpd="sng">
              <a:solidFill>
                <a:schemeClr val="accent2"/>
              </a:solidFill>
              <a:prstDash val="solid"/>
              <a:round/>
              <a:headEnd type="none" w="med" len="med"/>
              <a:tailEnd type="none" w="med" len="med"/>
            </a:ln>
          </p:spPr>
        </p:cxnSp>
        <p:cxnSp>
          <p:nvCxnSpPr>
            <p:cNvPr id="368" name="Google Shape;368;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sp>
        <p:nvSpPr>
          <p:cNvPr id="369" name="Google Shape;369;p34"/>
          <p:cNvSpPr/>
          <p:nvPr/>
        </p:nvSpPr>
        <p:spPr>
          <a:xfrm>
            <a:off x="6100431" y="-2011450"/>
            <a:ext cx="5532344" cy="5533583"/>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4"/>
          <p:cNvGrpSpPr/>
          <p:nvPr/>
        </p:nvGrpSpPr>
        <p:grpSpPr>
          <a:xfrm flipH="1">
            <a:off x="454721" y="-182557"/>
            <a:ext cx="5873550" cy="1211775"/>
            <a:chOff x="-365050" y="-837825"/>
            <a:chExt cx="5873550" cy="1211775"/>
          </a:xfrm>
        </p:grpSpPr>
        <p:cxnSp>
          <p:nvCxnSpPr>
            <p:cNvPr id="371" name="Google Shape;371;p3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372" name="Google Shape;372;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grpSp>
        <p:nvGrpSpPr>
          <p:cNvPr id="373" name="Google Shape;373;p34"/>
          <p:cNvGrpSpPr/>
          <p:nvPr/>
        </p:nvGrpSpPr>
        <p:grpSpPr>
          <a:xfrm flipH="1">
            <a:off x="3904902" y="-75295"/>
            <a:ext cx="2009569" cy="973361"/>
            <a:chOff x="5205411" y="-75307"/>
            <a:chExt cx="1728661" cy="837300"/>
          </a:xfrm>
        </p:grpSpPr>
        <p:cxnSp>
          <p:nvCxnSpPr>
            <p:cNvPr id="374" name="Google Shape;374;p34"/>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5" name="Google Shape;375;p34"/>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6" name="Google Shape;376;p34"/>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pic>
        <p:nvPicPr>
          <p:cNvPr id="7" name="Picture 6" descr="Screenshot 2023-06-15 at 3.14.31 PM"/>
          <p:cNvPicPr>
            <a:picLocks noChangeAspect="1"/>
          </p:cNvPicPr>
          <p:nvPr/>
        </p:nvPicPr>
        <p:blipFill>
          <a:blip r:embed="rId3"/>
          <a:stretch>
            <a:fillRect/>
          </a:stretch>
        </p:blipFill>
        <p:spPr>
          <a:xfrm>
            <a:off x="4841392" y="2567387"/>
            <a:ext cx="3775497" cy="19817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789"/>
    </mc:Choice>
    <mc:Fallback xmlns="">
      <p:transition spd="slow" advTm="4978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Google Shape;369;p34"/>
          <p:cNvSpPr/>
          <p:nvPr/>
        </p:nvSpPr>
        <p:spPr>
          <a:xfrm>
            <a:off x="6100431" y="-2034310"/>
            <a:ext cx="5532344" cy="5533583"/>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WhatsApp Video 2023-06-17 at 13.34.44">
            <a:hlinkClick r:id="" action="ppaction://media"/>
            <a:extLst>
              <a:ext uri="{FF2B5EF4-FFF2-40B4-BE49-F238E27FC236}">
                <a16:creationId xmlns:a16="http://schemas.microsoft.com/office/drawing/2014/main" id="{CE73AEA2-87B3-DB05-E9ED-D79C897C8F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60525" y="320886"/>
            <a:ext cx="2525969" cy="4501727"/>
          </a:xfrm>
          <a:prstGeom prst="rect">
            <a:avLst/>
          </a:prstGeom>
        </p:spPr>
      </p:pic>
      <p:pic>
        <p:nvPicPr>
          <p:cNvPr id="4" name="Picture 3">
            <a:extLst>
              <a:ext uri="{FF2B5EF4-FFF2-40B4-BE49-F238E27FC236}">
                <a16:creationId xmlns:a16="http://schemas.microsoft.com/office/drawing/2014/main" id="{DC4E00B6-2CE5-02E3-B042-5E0F9424C391}"/>
              </a:ext>
            </a:extLst>
          </p:cNvPr>
          <p:cNvPicPr>
            <a:picLocks noChangeAspect="1"/>
          </p:cNvPicPr>
          <p:nvPr/>
        </p:nvPicPr>
        <p:blipFill>
          <a:blip r:embed="rId5"/>
          <a:stretch>
            <a:fillRect/>
          </a:stretch>
        </p:blipFill>
        <p:spPr>
          <a:xfrm>
            <a:off x="4762276" y="320886"/>
            <a:ext cx="3200847" cy="1381318"/>
          </a:xfrm>
          <a:prstGeom prst="rect">
            <a:avLst/>
          </a:prstGeom>
        </p:spPr>
      </p:pic>
      <p:pic>
        <p:nvPicPr>
          <p:cNvPr id="6" name="Picture 5">
            <a:extLst>
              <a:ext uri="{FF2B5EF4-FFF2-40B4-BE49-F238E27FC236}">
                <a16:creationId xmlns:a16="http://schemas.microsoft.com/office/drawing/2014/main" id="{9BA28052-1212-4C37-1B3D-C381FE04BD73}"/>
              </a:ext>
            </a:extLst>
          </p:cNvPr>
          <p:cNvPicPr>
            <a:picLocks noChangeAspect="1"/>
          </p:cNvPicPr>
          <p:nvPr/>
        </p:nvPicPr>
        <p:blipFill>
          <a:blip r:embed="rId6"/>
          <a:stretch>
            <a:fillRect/>
          </a:stretch>
        </p:blipFill>
        <p:spPr>
          <a:xfrm>
            <a:off x="4762276" y="1885853"/>
            <a:ext cx="3009975" cy="1371791"/>
          </a:xfrm>
          <a:prstGeom prst="rect">
            <a:avLst/>
          </a:prstGeom>
        </p:spPr>
      </p:pic>
      <p:pic>
        <p:nvPicPr>
          <p:cNvPr id="8" name="Picture 7">
            <a:extLst>
              <a:ext uri="{FF2B5EF4-FFF2-40B4-BE49-F238E27FC236}">
                <a16:creationId xmlns:a16="http://schemas.microsoft.com/office/drawing/2014/main" id="{367E9010-B9D9-86BF-33E9-5A2F80830EC1}"/>
              </a:ext>
            </a:extLst>
          </p:cNvPr>
          <p:cNvPicPr>
            <a:picLocks noChangeAspect="1"/>
          </p:cNvPicPr>
          <p:nvPr/>
        </p:nvPicPr>
        <p:blipFill>
          <a:blip r:embed="rId7"/>
          <a:stretch>
            <a:fillRect/>
          </a:stretch>
        </p:blipFill>
        <p:spPr>
          <a:xfrm>
            <a:off x="4762276" y="3452478"/>
            <a:ext cx="3753374" cy="12098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4"/>
          <p:cNvSpPr/>
          <p:nvPr/>
        </p:nvSpPr>
        <p:spPr>
          <a:xfrm>
            <a:off x="-4" y="445652"/>
            <a:ext cx="2005441" cy="1892181"/>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995045" y="1134745"/>
            <a:ext cx="3209925" cy="1067435"/>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596900" y="1029335"/>
            <a:ext cx="3055620" cy="804545"/>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txBox="1">
            <a:spLocks noGrp="1"/>
          </p:cNvSpPr>
          <p:nvPr>
            <p:ph type="title" idx="2"/>
          </p:nvPr>
        </p:nvSpPr>
        <p:spPr>
          <a:xfrm>
            <a:off x="527111" y="2641153"/>
            <a:ext cx="7018382" cy="182120"/>
          </a:xfrm>
          <a:prstGeom prst="rect">
            <a:avLst/>
          </a:prstGeom>
        </p:spPr>
        <p:txBody>
          <a:bodyPr spcFirstLastPara="1" wrap="square" lIns="91425" tIns="91425" rIns="91425" bIns="91425" anchor="ctr" anchorCtr="0">
            <a:noAutofit/>
          </a:bodyPr>
          <a:lstStyle/>
          <a:p>
            <a:pPr lvl="0"/>
            <a:br>
              <a:rPr lang="en-IN" sz="1600" dirty="0"/>
            </a:br>
            <a:br>
              <a:rPr lang="en-IN" sz="2000" dirty="0"/>
            </a:br>
            <a:endParaRPr sz="2000" dirty="0"/>
          </a:p>
        </p:txBody>
      </p:sp>
      <p:sp>
        <p:nvSpPr>
          <p:cNvPr id="363" name="Google Shape;363;p34"/>
          <p:cNvSpPr txBox="1">
            <a:spLocks noGrp="1"/>
          </p:cNvSpPr>
          <p:nvPr>
            <p:ph type="title"/>
          </p:nvPr>
        </p:nvSpPr>
        <p:spPr>
          <a:xfrm>
            <a:off x="663575" y="1205865"/>
            <a:ext cx="2817495" cy="6451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tx1"/>
                </a:solidFill>
                <a:latin typeface="Share Tech" panose="00000500000000000000" charset="0"/>
                <a:sym typeface="+mn-ea"/>
              </a:rPr>
              <a:t>ML model for route optmization.</a:t>
            </a:r>
            <a:br>
              <a:rPr lang="en-US" sz="2000" dirty="0">
                <a:solidFill>
                  <a:schemeClr val="tx1"/>
                </a:solidFill>
                <a:latin typeface="Share Tech" panose="00000500000000000000" charset="0"/>
              </a:rPr>
            </a:br>
            <a:r>
              <a:rPr lang="en-US" sz="2000" dirty="0">
                <a:solidFill>
                  <a:schemeClr val="tx1"/>
                </a:solidFill>
              </a:rPr>
              <a:t> </a:t>
            </a:r>
          </a:p>
        </p:txBody>
      </p:sp>
      <p:sp>
        <p:nvSpPr>
          <p:cNvPr id="364" name="Google Shape;364;p34"/>
          <p:cNvSpPr txBox="1">
            <a:spLocks noGrp="1"/>
          </p:cNvSpPr>
          <p:nvPr>
            <p:ph type="subTitle" idx="1"/>
          </p:nvPr>
        </p:nvSpPr>
        <p:spPr>
          <a:xfrm>
            <a:off x="663575" y="2640965"/>
            <a:ext cx="8173720" cy="2400935"/>
          </a:xfrm>
          <a:prstGeom prst="rect">
            <a:avLst/>
          </a:prstGeom>
          <a:noFill/>
          <a:extLst>
            <a:ext uri="{909E8E84-426E-40DD-AFC4-6F175D3DCCD1}">
              <a14:hiddenFill xmlns:a14="http://schemas.microsoft.com/office/drawing/2010/main">
                <a:solidFill>
                  <a:schemeClr val="bg1"/>
                </a:solidFill>
              </a14:hiddenFill>
            </a:ext>
          </a:extLst>
        </p:spPr>
        <p:txBody>
          <a:bodyPr spcFirstLastPara="1" wrap="square" lIns="91425" tIns="91425" rIns="91425" bIns="91425" anchor="t" anchorCtr="0">
            <a:noAutofit/>
          </a:bodyPr>
          <a:lstStyle/>
          <a:p>
            <a:pPr marL="0" lvl="0" indent="0"/>
            <a:r>
              <a:rPr lang="en-US" sz="2200" dirty="0">
                <a:latin typeface="Share Tech" panose="00000500000000000000" charset="0"/>
              </a:rPr>
              <a:t>1) User charging preference</a:t>
            </a:r>
          </a:p>
          <a:p>
            <a:pPr marL="0" lvl="0" indent="0"/>
            <a:r>
              <a:rPr lang="en-US" sz="2200" dirty="0">
                <a:latin typeface="Share Tech" panose="00000500000000000000" charset="0"/>
              </a:rPr>
              <a:t>2) Charging type </a:t>
            </a:r>
          </a:p>
          <a:p>
            <a:pPr marL="0" lvl="0" indent="0"/>
            <a:r>
              <a:rPr lang="en-US" sz="2200" dirty="0">
                <a:latin typeface="Share Tech" panose="00000500000000000000" charset="0"/>
              </a:rPr>
              <a:t>3) Avaialability ( rush at charging slots )</a:t>
            </a:r>
          </a:p>
          <a:p>
            <a:pPr marL="0" lvl="0" indent="0"/>
            <a:r>
              <a:rPr lang="en-US" sz="2200" dirty="0">
                <a:latin typeface="Share Tech" panose="00000500000000000000" charset="0"/>
              </a:rPr>
              <a:t>4) Closest to the route</a:t>
            </a:r>
          </a:p>
          <a:p>
            <a:pPr marL="0" lvl="0" indent="0"/>
            <a:r>
              <a:rPr lang="en-US" sz="2200" dirty="0">
                <a:latin typeface="Share Tech" panose="00000500000000000000" charset="0"/>
              </a:rPr>
              <a:t>5) Based on range and usage prediction</a:t>
            </a:r>
          </a:p>
        </p:txBody>
      </p:sp>
      <p:grpSp>
        <p:nvGrpSpPr>
          <p:cNvPr id="366" name="Google Shape;366;p34"/>
          <p:cNvGrpSpPr/>
          <p:nvPr/>
        </p:nvGrpSpPr>
        <p:grpSpPr>
          <a:xfrm rot="10800000" flipH="1">
            <a:off x="0" y="2334262"/>
            <a:ext cx="5124400" cy="462625"/>
            <a:chOff x="384100" y="-88675"/>
            <a:chExt cx="5124400" cy="462625"/>
          </a:xfrm>
        </p:grpSpPr>
        <p:cxnSp>
          <p:nvCxnSpPr>
            <p:cNvPr id="367" name="Google Shape;367;p34"/>
            <p:cNvCxnSpPr/>
            <p:nvPr/>
          </p:nvCxnSpPr>
          <p:spPr>
            <a:xfrm>
              <a:off x="384100" y="-88675"/>
              <a:ext cx="459000" cy="459000"/>
            </a:xfrm>
            <a:prstGeom prst="straightConnector1">
              <a:avLst/>
            </a:prstGeom>
            <a:noFill/>
            <a:ln w="9525" cap="flat" cmpd="sng">
              <a:solidFill>
                <a:schemeClr val="accent2"/>
              </a:solidFill>
              <a:prstDash val="solid"/>
              <a:round/>
              <a:headEnd type="none" w="med" len="med"/>
              <a:tailEnd type="none" w="med" len="med"/>
            </a:ln>
          </p:spPr>
        </p:cxnSp>
        <p:cxnSp>
          <p:nvCxnSpPr>
            <p:cNvPr id="368" name="Google Shape;368;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sp>
        <p:nvSpPr>
          <p:cNvPr id="369" name="Google Shape;369;p34"/>
          <p:cNvSpPr/>
          <p:nvPr/>
        </p:nvSpPr>
        <p:spPr>
          <a:xfrm>
            <a:off x="6100431" y="-2011450"/>
            <a:ext cx="5532344" cy="5533583"/>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4"/>
          <p:cNvGrpSpPr/>
          <p:nvPr/>
        </p:nvGrpSpPr>
        <p:grpSpPr>
          <a:xfrm flipH="1">
            <a:off x="454721" y="-182557"/>
            <a:ext cx="5873550" cy="1211775"/>
            <a:chOff x="-365050" y="-837825"/>
            <a:chExt cx="5873550" cy="1211775"/>
          </a:xfrm>
        </p:grpSpPr>
        <p:cxnSp>
          <p:nvCxnSpPr>
            <p:cNvPr id="371" name="Google Shape;371;p3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372" name="Google Shape;372;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grpSp>
        <p:nvGrpSpPr>
          <p:cNvPr id="373" name="Google Shape;373;p34"/>
          <p:cNvGrpSpPr/>
          <p:nvPr/>
        </p:nvGrpSpPr>
        <p:grpSpPr>
          <a:xfrm flipH="1">
            <a:off x="3904902" y="-75295"/>
            <a:ext cx="2009569" cy="973361"/>
            <a:chOff x="5205411" y="-75307"/>
            <a:chExt cx="1728661" cy="837300"/>
          </a:xfrm>
        </p:grpSpPr>
        <p:cxnSp>
          <p:nvCxnSpPr>
            <p:cNvPr id="374" name="Google Shape;374;p34"/>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5" name="Google Shape;375;p34"/>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6" name="Google Shape;376;p34"/>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pic>
        <p:nvPicPr>
          <p:cNvPr id="4" name="Picture 3" descr="Screenshot 2023-06-15 at 3.09.51 PM"/>
          <p:cNvPicPr>
            <a:picLocks noChangeAspect="1"/>
          </p:cNvPicPr>
          <p:nvPr/>
        </p:nvPicPr>
        <p:blipFill>
          <a:blip r:embed="rId3"/>
          <a:stretch>
            <a:fillRect/>
          </a:stretch>
        </p:blipFill>
        <p:spPr>
          <a:xfrm>
            <a:off x="6328410" y="1322705"/>
            <a:ext cx="2236470" cy="29597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789"/>
    </mc:Choice>
    <mc:Fallback xmlns="">
      <p:transition spd="slow" advTm="4978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9" name="Google Shape;369;p34"/>
          <p:cNvSpPr/>
          <p:nvPr/>
        </p:nvSpPr>
        <p:spPr>
          <a:xfrm>
            <a:off x="6113779" y="-2011450"/>
            <a:ext cx="5532344" cy="5533583"/>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4"/>
          <p:cNvGrpSpPr/>
          <p:nvPr/>
        </p:nvGrpSpPr>
        <p:grpSpPr>
          <a:xfrm flipH="1">
            <a:off x="527109" y="-178746"/>
            <a:ext cx="6200738" cy="986356"/>
            <a:chOff x="-365050" y="-837825"/>
            <a:chExt cx="5873550" cy="1211775"/>
          </a:xfrm>
        </p:grpSpPr>
        <p:cxnSp>
          <p:nvCxnSpPr>
            <p:cNvPr id="371" name="Google Shape;371;p3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372" name="Google Shape;372;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grpSp>
        <p:nvGrpSpPr>
          <p:cNvPr id="373" name="Google Shape;373;p34"/>
          <p:cNvGrpSpPr/>
          <p:nvPr/>
        </p:nvGrpSpPr>
        <p:grpSpPr>
          <a:xfrm flipH="1">
            <a:off x="4571998" y="-75295"/>
            <a:ext cx="1735359" cy="635921"/>
            <a:chOff x="5205411" y="-75307"/>
            <a:chExt cx="1728661" cy="837300"/>
          </a:xfrm>
        </p:grpSpPr>
        <p:cxnSp>
          <p:nvCxnSpPr>
            <p:cNvPr id="374" name="Google Shape;374;p34"/>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5" name="Google Shape;375;p34"/>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6" name="Google Shape;376;p34"/>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pic>
        <p:nvPicPr>
          <p:cNvPr id="8" name="Picture 7" descr="A picture containing text, screenshot, symbol&#10;&#10;Description automatically generated"/>
          <p:cNvPicPr>
            <a:picLocks noChangeAspect="1"/>
          </p:cNvPicPr>
          <p:nvPr/>
        </p:nvPicPr>
        <p:blipFill>
          <a:blip r:embed="rId3"/>
          <a:stretch>
            <a:fillRect/>
          </a:stretch>
        </p:blipFill>
        <p:spPr>
          <a:xfrm>
            <a:off x="861002" y="804619"/>
            <a:ext cx="7421991" cy="4174870"/>
          </a:xfrm>
          <a:prstGeom prst="rect">
            <a:avLst/>
          </a:prstGeom>
        </p:spPr>
      </p:pic>
    </p:spTree>
    <p:extLst>
      <p:ext uri="{BB962C8B-B14F-4D97-AF65-F5344CB8AC3E}">
        <p14:creationId xmlns:p14="http://schemas.microsoft.com/office/powerpoint/2010/main" val="3398279448"/>
      </p:ext>
    </p:extLst>
  </p:cSld>
  <p:clrMapOvr>
    <a:masterClrMapping/>
  </p:clrMapOvr>
  <mc:AlternateContent xmlns:mc="http://schemas.openxmlformats.org/markup-compatibility/2006" xmlns:p14="http://schemas.microsoft.com/office/powerpoint/2010/main">
    <mc:Choice Requires="p14">
      <p:transition spd="slow" p14:dur="2000" advTm="10711"/>
    </mc:Choice>
    <mc:Fallback xmlns="">
      <p:transition spd="slow" advTm="1071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9" name="Google Shape;369;p34"/>
          <p:cNvSpPr/>
          <p:nvPr/>
        </p:nvSpPr>
        <p:spPr>
          <a:xfrm>
            <a:off x="6100431" y="-2011450"/>
            <a:ext cx="5532344" cy="5533583"/>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4"/>
          <p:cNvGrpSpPr/>
          <p:nvPr/>
        </p:nvGrpSpPr>
        <p:grpSpPr>
          <a:xfrm flipH="1">
            <a:off x="527109" y="-178746"/>
            <a:ext cx="6200738" cy="986356"/>
            <a:chOff x="-365050" y="-837825"/>
            <a:chExt cx="5873550" cy="1211775"/>
          </a:xfrm>
        </p:grpSpPr>
        <p:cxnSp>
          <p:nvCxnSpPr>
            <p:cNvPr id="371" name="Google Shape;371;p3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372" name="Google Shape;372;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grpSp>
        <p:nvGrpSpPr>
          <p:cNvPr id="373" name="Google Shape;373;p34"/>
          <p:cNvGrpSpPr/>
          <p:nvPr/>
        </p:nvGrpSpPr>
        <p:grpSpPr>
          <a:xfrm flipH="1">
            <a:off x="4571998" y="-75295"/>
            <a:ext cx="1735359" cy="635921"/>
            <a:chOff x="5205411" y="-75307"/>
            <a:chExt cx="1728661" cy="837300"/>
          </a:xfrm>
        </p:grpSpPr>
        <p:cxnSp>
          <p:nvCxnSpPr>
            <p:cNvPr id="374" name="Google Shape;374;p34"/>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5" name="Google Shape;375;p34"/>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6" name="Google Shape;376;p34"/>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pic>
        <p:nvPicPr>
          <p:cNvPr id="3" name="Picture 2" descr="A picture containing text, screenshot, symbol&#10;&#10;Description automatically generated"/>
          <p:cNvPicPr>
            <a:picLocks noChangeAspect="1"/>
          </p:cNvPicPr>
          <p:nvPr/>
        </p:nvPicPr>
        <p:blipFill>
          <a:blip r:embed="rId3"/>
          <a:stretch>
            <a:fillRect/>
          </a:stretch>
        </p:blipFill>
        <p:spPr>
          <a:xfrm>
            <a:off x="1040130" y="804619"/>
            <a:ext cx="7338060" cy="4127659"/>
          </a:xfrm>
          <a:prstGeom prst="rect">
            <a:avLst/>
          </a:prstGeom>
        </p:spPr>
      </p:pic>
    </p:spTree>
    <p:extLst>
      <p:ext uri="{BB962C8B-B14F-4D97-AF65-F5344CB8AC3E}">
        <p14:creationId xmlns:p14="http://schemas.microsoft.com/office/powerpoint/2010/main" val="945791603"/>
      </p:ext>
    </p:extLst>
  </p:cSld>
  <p:clrMapOvr>
    <a:masterClrMapping/>
  </p:clrMapOvr>
  <mc:AlternateContent xmlns:mc="http://schemas.openxmlformats.org/markup-compatibility/2006" xmlns:p14="http://schemas.microsoft.com/office/powerpoint/2010/main">
    <mc:Choice Requires="p14">
      <p:transition spd="slow" p14:dur="2000" advTm="5904"/>
    </mc:Choice>
    <mc:Fallback xmlns="">
      <p:transition spd="slow" advTm="590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9" name="Google Shape;369;p34"/>
          <p:cNvSpPr/>
          <p:nvPr/>
        </p:nvSpPr>
        <p:spPr>
          <a:xfrm>
            <a:off x="6100431" y="-2011450"/>
            <a:ext cx="5532344" cy="5533583"/>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4"/>
          <p:cNvGrpSpPr/>
          <p:nvPr/>
        </p:nvGrpSpPr>
        <p:grpSpPr>
          <a:xfrm flipH="1">
            <a:off x="527109" y="-178746"/>
            <a:ext cx="6200738" cy="986356"/>
            <a:chOff x="-365050" y="-837825"/>
            <a:chExt cx="5873550" cy="1211775"/>
          </a:xfrm>
        </p:grpSpPr>
        <p:cxnSp>
          <p:nvCxnSpPr>
            <p:cNvPr id="371" name="Google Shape;371;p3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372" name="Google Shape;372;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grpSp>
        <p:nvGrpSpPr>
          <p:cNvPr id="373" name="Google Shape;373;p34"/>
          <p:cNvGrpSpPr/>
          <p:nvPr/>
        </p:nvGrpSpPr>
        <p:grpSpPr>
          <a:xfrm flipH="1">
            <a:off x="4571998" y="-75295"/>
            <a:ext cx="1735359" cy="635921"/>
            <a:chOff x="5205411" y="-75307"/>
            <a:chExt cx="1728661" cy="837300"/>
          </a:xfrm>
        </p:grpSpPr>
        <p:cxnSp>
          <p:nvCxnSpPr>
            <p:cNvPr id="374" name="Google Shape;374;p34"/>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5" name="Google Shape;375;p34"/>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6" name="Google Shape;376;p34"/>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pic>
        <p:nvPicPr>
          <p:cNvPr id="4" name="Picture 3" descr="A picture containing screenshot, text, symbol&#10;&#10;Description automatically generated"/>
          <p:cNvPicPr>
            <a:picLocks noChangeAspect="1"/>
          </p:cNvPicPr>
          <p:nvPr/>
        </p:nvPicPr>
        <p:blipFill>
          <a:blip r:embed="rId3"/>
          <a:stretch>
            <a:fillRect/>
          </a:stretch>
        </p:blipFill>
        <p:spPr>
          <a:xfrm>
            <a:off x="1008015" y="803439"/>
            <a:ext cx="7261631" cy="4084668"/>
          </a:xfrm>
          <a:prstGeom prst="rect">
            <a:avLst/>
          </a:prstGeom>
        </p:spPr>
      </p:pic>
    </p:spTree>
    <p:extLst>
      <p:ext uri="{BB962C8B-B14F-4D97-AF65-F5344CB8AC3E}">
        <p14:creationId xmlns:p14="http://schemas.microsoft.com/office/powerpoint/2010/main" val="1212517524"/>
      </p:ext>
    </p:extLst>
  </p:cSld>
  <p:clrMapOvr>
    <a:masterClrMapping/>
  </p:clrMapOvr>
  <mc:AlternateContent xmlns:mc="http://schemas.openxmlformats.org/markup-compatibility/2006" xmlns:p14="http://schemas.microsoft.com/office/powerpoint/2010/main">
    <mc:Choice Requires="p14">
      <p:transition spd="slow" p14:dur="2000" advTm="2952"/>
    </mc:Choice>
    <mc:Fallback xmlns="">
      <p:transition spd="slow" advTm="2952"/>
    </mc:Fallback>
  </mc:AlternateContent>
</p:sld>
</file>

<file path=ppt/theme/theme1.xml><?xml version="1.0" encoding="utf-8"?>
<a:theme xmlns:a="http://schemas.openxmlformats.org/drawingml/2006/main" name="Electric Car Project Proposal by Slidesgo">
  <a:themeElements>
    <a:clrScheme name="Simple Light">
      <a:dk1>
        <a:srgbClr val="030325"/>
      </a:dk1>
      <a:lt1>
        <a:srgbClr val="FFFFFF"/>
      </a:lt1>
      <a:dk2>
        <a:srgbClr val="1B0B52"/>
      </a:dk2>
      <a:lt2>
        <a:srgbClr val="FFFFFF"/>
      </a:lt2>
      <a:accent1>
        <a:srgbClr val="FF296D"/>
      </a:accent1>
      <a:accent2>
        <a:srgbClr val="05D8E7"/>
      </a:accent2>
      <a:accent3>
        <a:srgbClr val="FF296D"/>
      </a:accent3>
      <a:accent4>
        <a:srgbClr val="05D8E7"/>
      </a:accent4>
      <a:accent5>
        <a:srgbClr val="FF296D"/>
      </a:accent5>
      <a:accent6>
        <a:srgbClr val="05D8E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F9FEB83261A11498F79DED46556E489" ma:contentTypeVersion="2" ma:contentTypeDescription="Create a new document." ma:contentTypeScope="" ma:versionID="bc945fdd839e3b5ba8ecc53a11458084">
  <xsd:schema xmlns:xsd="http://www.w3.org/2001/XMLSchema" xmlns:xs="http://www.w3.org/2001/XMLSchema" xmlns:p="http://schemas.microsoft.com/office/2006/metadata/properties" xmlns:ns3="84ef2fd3-851b-4147-8e60-e7e2b8ae83aa" targetNamespace="http://schemas.microsoft.com/office/2006/metadata/properties" ma:root="true" ma:fieldsID="49c7875b210cc2afcf1c3c7909a06038" ns3:_="">
    <xsd:import namespace="84ef2fd3-851b-4147-8e60-e7e2b8ae83aa"/>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ef2fd3-851b-4147-8e60-e7e2b8ae83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2B057F-A76C-404A-841F-D45CB49B0C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ef2fd3-851b-4147-8e60-e7e2b8ae83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8AAD62-D56A-4640-BC3A-4E32E49E7FE4}">
  <ds:schemaRefs>
    <ds:schemaRef ds:uri="http://purl.org/dc/terms/"/>
    <ds:schemaRef ds:uri="http://schemas.microsoft.com/office/2006/metadata/properties"/>
    <ds:schemaRef ds:uri="http://purl.org/dc/elements/1.1/"/>
    <ds:schemaRef ds:uri="http://schemas.microsoft.com/office/infopath/2007/PartnerControls"/>
    <ds:schemaRef ds:uri="84ef2fd3-851b-4147-8e60-e7e2b8ae83aa"/>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DA6AB95D-55FE-4115-AB31-C323AA6D3BE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160</TotalTime>
  <Words>881</Words>
  <Application>Microsoft Office PowerPoint</Application>
  <PresentationFormat>On-screen Show (16:9)</PresentationFormat>
  <Paragraphs>186</Paragraphs>
  <Slides>24</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Share Tech</vt:lpstr>
      <vt:lpstr>Abel</vt:lpstr>
      <vt:lpstr>Arial Bold</vt:lpstr>
      <vt:lpstr>Electric Car Project Proposal by Slidesgo</vt:lpstr>
      <vt:lpstr>   </vt:lpstr>
      <vt:lpstr>  </vt:lpstr>
      <vt:lpstr>  </vt:lpstr>
      <vt:lpstr>  </vt:lpstr>
      <vt:lpstr>PowerPoint Presentation</vt:lpstr>
      <vt:lpstr>  </vt:lpstr>
      <vt:lpstr>PowerPoint Presentation</vt:lpstr>
      <vt:lpstr>PowerPoint Presentation</vt:lpstr>
      <vt:lpstr>PowerPoint Presentation</vt:lpstr>
      <vt:lpstr>SERIAL MONITOR OUTPUTS</vt:lpstr>
      <vt:lpstr>PowerPoint Presentation</vt:lpstr>
      <vt:lpstr>  </vt:lpstr>
      <vt:lpstr>  </vt:lpstr>
      <vt:lpstr>PowerPoint Presentation</vt:lpstr>
      <vt:lpstr>  </vt:lpstr>
      <vt:lpstr>  </vt:lpstr>
      <vt:lpstr>  </vt:lpstr>
      <vt:lpstr>A PICTURE IS WORTH A THOUSAND WORDS</vt:lpstr>
      <vt:lpstr>  </vt:lpstr>
      <vt:lpstr>Budgeting the product</vt:lpstr>
      <vt:lpstr>  </vt:lpstr>
      <vt:lpstr>  </vt:lpstr>
      <vt:lpstr>SECURITY</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BNMIT IN ASSOCIATION WITH IBM INDIA  Evolve</dc:title>
  <dc:creator>G.NISHIKA vitap</dc:creator>
  <cp:lastModifiedBy>KRISHNA SINHA</cp:lastModifiedBy>
  <cp:revision>32</cp:revision>
  <dcterms:created xsi:type="dcterms:W3CDTF">2023-06-17T08:20:46Z</dcterms:created>
  <dcterms:modified xsi:type="dcterms:W3CDTF">2023-06-22T18:51:41Z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2023-05-23T05:46:50Z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0a783dad-6f02-47b7-b25c-9129fc3a28b9</vt:lpwstr>
  </property>
  <property fmtid="{D5CDD505-2E9C-101B-9397-08002B2CF9AE}" pid="7" name="MSIP_Label_defa4170-0d19-0005-0004-bc88714345d2_ActionId">
    <vt:lpwstr>67b9b43f-61a4-4e81-b327-0ff23dc7ee64</vt:lpwstr>
  </property>
  <property fmtid="{D5CDD505-2E9C-101B-9397-08002B2CF9AE}" pid="8" name="MSIP_Label_defa4170-0d19-0005-0004-bc88714345d2_ContentBits">
    <vt:lpwstr>0</vt:lpwstr>
  </property>
  <property fmtid="{D5CDD505-2E9C-101B-9397-08002B2CF9AE}" pid="9" name="KSOProductBuildVer">
    <vt:lpwstr>1033-5.0.0.7908</vt:lpwstr>
  </property>
  <property fmtid="{D5CDD505-2E9C-101B-9397-08002B2CF9AE}" pid="10" name="ContentTypeId">
    <vt:lpwstr>0x010100DF9FEB83261A11498F79DED46556E489</vt:lpwstr>
  </property>
</Properties>
</file>